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82" r:id="rId3"/>
    <p:sldId id="285" r:id="rId4"/>
    <p:sldId id="261" r:id="rId5"/>
    <p:sldId id="271" r:id="rId6"/>
    <p:sldId id="270" r:id="rId7"/>
    <p:sldId id="268" r:id="rId8"/>
    <p:sldId id="263" r:id="rId9"/>
    <p:sldId id="269" r:id="rId10"/>
    <p:sldId id="267" r:id="rId11"/>
    <p:sldId id="272" r:id="rId12"/>
    <p:sldId id="286" r:id="rId13"/>
    <p:sldId id="273" r:id="rId14"/>
    <p:sldId id="274" r:id="rId15"/>
    <p:sldId id="275" r:id="rId16"/>
    <p:sldId id="276" r:id="rId17"/>
    <p:sldId id="283" r:id="rId18"/>
    <p:sldId id="278" r:id="rId19"/>
    <p:sldId id="279" r:id="rId20"/>
    <p:sldId id="28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60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55"/>
    <p:restoredTop sz="92789"/>
  </p:normalViewPr>
  <p:slideViewPr>
    <p:cSldViewPr snapToGrid="0" snapToObjects="1">
      <p:cViewPr>
        <p:scale>
          <a:sx n="95" d="100"/>
          <a:sy n="95" d="100"/>
        </p:scale>
        <p:origin x="1160"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D6191F-2E35-40B0-B83E-20FB463D3778}" type="doc">
      <dgm:prSet loTypeId="urn:microsoft.com/office/officeart/2018/5/layout/IconCircleLabelList" loCatId="icon" qsTypeId="urn:microsoft.com/office/officeart/2005/8/quickstyle/simple1" qsCatId="simple" csTypeId="urn:microsoft.com/office/officeart/2005/8/colors/colorful1" csCatId="colorful" phldr="1"/>
      <dgm:spPr/>
      <dgm:t>
        <a:bodyPr/>
        <a:lstStyle/>
        <a:p>
          <a:endParaRPr lang="en-US"/>
        </a:p>
      </dgm:t>
    </dgm:pt>
    <dgm:pt modelId="{1731E18E-4B8B-4968-8F38-802898506ED8}">
      <dgm:prSet/>
      <dgm:spPr/>
      <dgm:t>
        <a:bodyPr/>
        <a:lstStyle/>
        <a:p>
          <a:pPr>
            <a:lnSpc>
              <a:spcPct val="100000"/>
            </a:lnSpc>
            <a:defRPr cap="all"/>
          </a:pPr>
          <a:r>
            <a:rPr lang="en-US" dirty="0"/>
            <a:t>Logistic Regression did a good job of predicting the survival of passengers. The F1-scores, accuracies, precisions, and recalls are pretty high which indicates that the model did well in predicting survival.</a:t>
          </a:r>
        </a:p>
      </dgm:t>
    </dgm:pt>
    <dgm:pt modelId="{B600DF49-522C-4D6D-AE67-20FCE3AAFD69}" type="parTrans" cxnId="{C392D09D-C1AC-43C0-AB00-63F160146F7F}">
      <dgm:prSet/>
      <dgm:spPr/>
      <dgm:t>
        <a:bodyPr/>
        <a:lstStyle/>
        <a:p>
          <a:endParaRPr lang="en-US"/>
        </a:p>
      </dgm:t>
    </dgm:pt>
    <dgm:pt modelId="{79454A0E-6FA5-4DDE-86B4-0ED84490C9ED}" type="sibTrans" cxnId="{C392D09D-C1AC-43C0-AB00-63F160146F7F}">
      <dgm:prSet/>
      <dgm:spPr/>
      <dgm:t>
        <a:bodyPr/>
        <a:lstStyle/>
        <a:p>
          <a:endParaRPr lang="en-US"/>
        </a:p>
      </dgm:t>
    </dgm:pt>
    <dgm:pt modelId="{0C578207-1365-4198-9DE1-97E3460E4394}">
      <dgm:prSet/>
      <dgm:spPr/>
      <dgm:t>
        <a:bodyPr/>
        <a:lstStyle/>
        <a:p>
          <a:pPr>
            <a:lnSpc>
              <a:spcPct val="100000"/>
            </a:lnSpc>
            <a:defRPr cap="all"/>
          </a:pPr>
          <a:r>
            <a:rPr lang="en-US" dirty="0"/>
            <a:t>The K Nearest Neighbors did not do a good job of predicting the survival of passengers. I think the reason for this is because the distance metric used (Euclidean distance) might not be a great measure to classify the survival of the passengers. However, the F1-scores, accuracies, precisions, and recalls are pretty high which indicates that the model actually did well in predicting survival.</a:t>
          </a:r>
        </a:p>
      </dgm:t>
    </dgm:pt>
    <dgm:pt modelId="{5996F014-1BA3-46FC-9880-D3E4171D584C}" type="parTrans" cxnId="{97551F1B-54DA-498F-B612-61CF6FF5FF5E}">
      <dgm:prSet/>
      <dgm:spPr/>
      <dgm:t>
        <a:bodyPr/>
        <a:lstStyle/>
        <a:p>
          <a:endParaRPr lang="en-US"/>
        </a:p>
      </dgm:t>
    </dgm:pt>
    <dgm:pt modelId="{27802A88-FBCC-4626-B0AB-F702A7E04320}" type="sibTrans" cxnId="{97551F1B-54DA-498F-B612-61CF6FF5FF5E}">
      <dgm:prSet/>
      <dgm:spPr/>
      <dgm:t>
        <a:bodyPr/>
        <a:lstStyle/>
        <a:p>
          <a:endParaRPr lang="en-US"/>
        </a:p>
      </dgm:t>
    </dgm:pt>
    <dgm:pt modelId="{44059D60-82A6-4BFE-AAFB-ED6A4ACBC620}">
      <dgm:prSet/>
      <dgm:spPr/>
      <dgm:t>
        <a:bodyPr/>
        <a:lstStyle/>
        <a:p>
          <a:pPr>
            <a:lnSpc>
              <a:spcPct val="100000"/>
            </a:lnSpc>
            <a:defRPr cap="all"/>
          </a:pPr>
          <a:r>
            <a:rPr lang="en-US" dirty="0"/>
            <a:t>the Support Vector Machine algorithm did an okay job of predicting the survival of passengers. I think the reason for this is because the linear kernel might not be able to classify accurately. However, the F1-scores, accuracies, precisions, and recalls are pretty high which indicates that the model actually did well in predicting survival. </a:t>
          </a:r>
        </a:p>
      </dgm:t>
    </dgm:pt>
    <dgm:pt modelId="{8DAEA436-4DEE-4750-90AB-62E2A823A8D1}" type="parTrans" cxnId="{199D5980-BC69-482B-9BE5-B017036E7A5A}">
      <dgm:prSet/>
      <dgm:spPr/>
      <dgm:t>
        <a:bodyPr/>
        <a:lstStyle/>
        <a:p>
          <a:endParaRPr lang="en-US"/>
        </a:p>
      </dgm:t>
    </dgm:pt>
    <dgm:pt modelId="{EF789014-4A66-46B3-9FA2-A9EDBF4BEEAA}" type="sibTrans" cxnId="{199D5980-BC69-482B-9BE5-B017036E7A5A}">
      <dgm:prSet/>
      <dgm:spPr/>
      <dgm:t>
        <a:bodyPr/>
        <a:lstStyle/>
        <a:p>
          <a:endParaRPr lang="en-US"/>
        </a:p>
      </dgm:t>
    </dgm:pt>
    <dgm:pt modelId="{BDB249FA-8D3F-448F-80D0-851677E19ECB}" type="pres">
      <dgm:prSet presAssocID="{ACD6191F-2E35-40B0-B83E-20FB463D3778}" presName="root" presStyleCnt="0">
        <dgm:presLayoutVars>
          <dgm:dir/>
          <dgm:resizeHandles val="exact"/>
        </dgm:presLayoutVars>
      </dgm:prSet>
      <dgm:spPr/>
    </dgm:pt>
    <dgm:pt modelId="{6ECCCC65-4E2D-42E9-95E0-D1716900B258}" type="pres">
      <dgm:prSet presAssocID="{1731E18E-4B8B-4968-8F38-802898506ED8}" presName="compNode" presStyleCnt="0"/>
      <dgm:spPr/>
    </dgm:pt>
    <dgm:pt modelId="{BB6786EA-2AB4-43BE-8DA5-3A31AF8AAC67}" type="pres">
      <dgm:prSet presAssocID="{1731E18E-4B8B-4968-8F38-802898506ED8}" presName="iconBgRect" presStyleLbl="bgShp" presStyleIdx="0" presStyleCnt="3"/>
      <dgm:spPr/>
    </dgm:pt>
    <dgm:pt modelId="{603B3E9A-22F6-4B94-A8DF-A891D0B63014}" type="pres">
      <dgm:prSet presAssocID="{1731E18E-4B8B-4968-8F38-802898506ED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4000" r="-4000"/>
          </a:stretch>
        </a:blipFill>
      </dgm:spPr>
    </dgm:pt>
    <dgm:pt modelId="{47D036C2-5ABA-4FD4-9284-71771506614C}" type="pres">
      <dgm:prSet presAssocID="{1731E18E-4B8B-4968-8F38-802898506ED8}" presName="spaceRect" presStyleCnt="0"/>
      <dgm:spPr/>
    </dgm:pt>
    <dgm:pt modelId="{E3EC712D-9D52-4740-BE41-3F6CC8FCCEEF}" type="pres">
      <dgm:prSet presAssocID="{1731E18E-4B8B-4968-8F38-802898506ED8}" presName="textRect" presStyleLbl="revTx" presStyleIdx="0" presStyleCnt="3">
        <dgm:presLayoutVars>
          <dgm:chMax val="1"/>
          <dgm:chPref val="1"/>
        </dgm:presLayoutVars>
      </dgm:prSet>
      <dgm:spPr/>
    </dgm:pt>
    <dgm:pt modelId="{7F307F06-A12C-4BEF-8D6B-3B021F594BD5}" type="pres">
      <dgm:prSet presAssocID="{79454A0E-6FA5-4DDE-86B4-0ED84490C9ED}" presName="sibTrans" presStyleCnt="0"/>
      <dgm:spPr/>
    </dgm:pt>
    <dgm:pt modelId="{B3E7C473-BD2C-4532-ABDA-C5708A5DA1DA}" type="pres">
      <dgm:prSet presAssocID="{0C578207-1365-4198-9DE1-97E3460E4394}" presName="compNode" presStyleCnt="0"/>
      <dgm:spPr/>
    </dgm:pt>
    <dgm:pt modelId="{591B0AAC-B711-4071-82C8-53EC6B8D168C}" type="pres">
      <dgm:prSet presAssocID="{0C578207-1365-4198-9DE1-97E3460E4394}" presName="iconBgRect" presStyleLbl="bgShp" presStyleIdx="1" presStyleCnt="3"/>
      <dgm:spPr/>
    </dgm:pt>
    <dgm:pt modelId="{3D7FD349-EE7E-4D7B-89EF-EFA84B7F76D0}" type="pres">
      <dgm:prSet presAssocID="{0C578207-1365-4198-9DE1-97E3460E4394}"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dgm:spPr>
    </dgm:pt>
    <dgm:pt modelId="{B1C58C69-8C41-4D60-85B3-D8216B31E632}" type="pres">
      <dgm:prSet presAssocID="{0C578207-1365-4198-9DE1-97E3460E4394}" presName="spaceRect" presStyleCnt="0"/>
      <dgm:spPr/>
    </dgm:pt>
    <dgm:pt modelId="{50BF52AD-C97E-45ED-AE16-D35ED905A9F9}" type="pres">
      <dgm:prSet presAssocID="{0C578207-1365-4198-9DE1-97E3460E4394}" presName="textRect" presStyleLbl="revTx" presStyleIdx="1" presStyleCnt="3">
        <dgm:presLayoutVars>
          <dgm:chMax val="1"/>
          <dgm:chPref val="1"/>
        </dgm:presLayoutVars>
      </dgm:prSet>
      <dgm:spPr/>
    </dgm:pt>
    <dgm:pt modelId="{67F79284-CF83-4ACB-9989-4AAD2F5AE875}" type="pres">
      <dgm:prSet presAssocID="{27802A88-FBCC-4626-B0AB-F702A7E04320}" presName="sibTrans" presStyleCnt="0"/>
      <dgm:spPr/>
    </dgm:pt>
    <dgm:pt modelId="{9D14414A-58F8-4B0A-8FD2-5FBB2745800E}" type="pres">
      <dgm:prSet presAssocID="{44059D60-82A6-4BFE-AAFB-ED6A4ACBC620}" presName="compNode" presStyleCnt="0"/>
      <dgm:spPr/>
    </dgm:pt>
    <dgm:pt modelId="{E7B92198-2E31-437B-A47C-3E623796F1CE}" type="pres">
      <dgm:prSet presAssocID="{44059D60-82A6-4BFE-AAFB-ED6A4ACBC620}" presName="iconBgRect" presStyleLbl="bgShp" presStyleIdx="2" presStyleCnt="3"/>
      <dgm:spPr/>
    </dgm:pt>
    <dgm:pt modelId="{A14031F6-0D79-48E0-BCE3-6D483087B30C}" type="pres">
      <dgm:prSet presAssocID="{44059D60-82A6-4BFE-AAFB-ED6A4ACBC620}"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pt>
    <dgm:pt modelId="{8311B3F3-98B5-4149-81ED-925F0AC541DF}" type="pres">
      <dgm:prSet presAssocID="{44059D60-82A6-4BFE-AAFB-ED6A4ACBC620}" presName="spaceRect" presStyleCnt="0"/>
      <dgm:spPr/>
    </dgm:pt>
    <dgm:pt modelId="{95F1C3E6-6A3A-49BD-9543-5B1E1D6901B1}" type="pres">
      <dgm:prSet presAssocID="{44059D60-82A6-4BFE-AAFB-ED6A4ACBC620}" presName="textRect" presStyleLbl="revTx" presStyleIdx="2" presStyleCnt="3">
        <dgm:presLayoutVars>
          <dgm:chMax val="1"/>
          <dgm:chPref val="1"/>
        </dgm:presLayoutVars>
      </dgm:prSet>
      <dgm:spPr/>
    </dgm:pt>
  </dgm:ptLst>
  <dgm:cxnLst>
    <dgm:cxn modelId="{97551F1B-54DA-498F-B612-61CF6FF5FF5E}" srcId="{ACD6191F-2E35-40B0-B83E-20FB463D3778}" destId="{0C578207-1365-4198-9DE1-97E3460E4394}" srcOrd="1" destOrd="0" parTransId="{5996F014-1BA3-46FC-9880-D3E4171D584C}" sibTransId="{27802A88-FBCC-4626-B0AB-F702A7E04320}"/>
    <dgm:cxn modelId="{199D5980-BC69-482B-9BE5-B017036E7A5A}" srcId="{ACD6191F-2E35-40B0-B83E-20FB463D3778}" destId="{44059D60-82A6-4BFE-AAFB-ED6A4ACBC620}" srcOrd="2" destOrd="0" parTransId="{8DAEA436-4DEE-4750-90AB-62E2A823A8D1}" sibTransId="{EF789014-4A66-46B3-9FA2-A9EDBF4BEEAA}"/>
    <dgm:cxn modelId="{72CB968B-7D31-4517-B9E7-C4E92A060D36}" type="presOf" srcId="{44059D60-82A6-4BFE-AAFB-ED6A4ACBC620}" destId="{95F1C3E6-6A3A-49BD-9543-5B1E1D6901B1}" srcOrd="0" destOrd="0" presId="urn:microsoft.com/office/officeart/2018/5/layout/IconCircleLabelList"/>
    <dgm:cxn modelId="{C392D09D-C1AC-43C0-AB00-63F160146F7F}" srcId="{ACD6191F-2E35-40B0-B83E-20FB463D3778}" destId="{1731E18E-4B8B-4968-8F38-802898506ED8}" srcOrd="0" destOrd="0" parTransId="{B600DF49-522C-4D6D-AE67-20FCE3AAFD69}" sibTransId="{79454A0E-6FA5-4DDE-86B4-0ED84490C9ED}"/>
    <dgm:cxn modelId="{BC7C30A6-A66D-4F0A-9004-7EE821590520}" type="presOf" srcId="{ACD6191F-2E35-40B0-B83E-20FB463D3778}" destId="{BDB249FA-8D3F-448F-80D0-851677E19ECB}" srcOrd="0" destOrd="0" presId="urn:microsoft.com/office/officeart/2018/5/layout/IconCircleLabelList"/>
    <dgm:cxn modelId="{2405E7C9-8BC1-4D4E-B1F4-C3ACC7A95BC9}" type="presOf" srcId="{0C578207-1365-4198-9DE1-97E3460E4394}" destId="{50BF52AD-C97E-45ED-AE16-D35ED905A9F9}" srcOrd="0" destOrd="0" presId="urn:microsoft.com/office/officeart/2018/5/layout/IconCircleLabelList"/>
    <dgm:cxn modelId="{5EB5DCE9-F34E-4584-8824-9D6C520376EC}" type="presOf" srcId="{1731E18E-4B8B-4968-8F38-802898506ED8}" destId="{E3EC712D-9D52-4740-BE41-3F6CC8FCCEEF}" srcOrd="0" destOrd="0" presId="urn:microsoft.com/office/officeart/2018/5/layout/IconCircleLabelList"/>
    <dgm:cxn modelId="{520E01DB-EACC-41F6-BFFB-B90FDF8CC825}" type="presParOf" srcId="{BDB249FA-8D3F-448F-80D0-851677E19ECB}" destId="{6ECCCC65-4E2D-42E9-95E0-D1716900B258}" srcOrd="0" destOrd="0" presId="urn:microsoft.com/office/officeart/2018/5/layout/IconCircleLabelList"/>
    <dgm:cxn modelId="{D8A8030E-82E2-481E-99B6-31B01B2CFE64}" type="presParOf" srcId="{6ECCCC65-4E2D-42E9-95E0-D1716900B258}" destId="{BB6786EA-2AB4-43BE-8DA5-3A31AF8AAC67}" srcOrd="0" destOrd="0" presId="urn:microsoft.com/office/officeart/2018/5/layout/IconCircleLabelList"/>
    <dgm:cxn modelId="{B7A16F14-FBA7-473D-8C27-A763F260F8ED}" type="presParOf" srcId="{6ECCCC65-4E2D-42E9-95E0-D1716900B258}" destId="{603B3E9A-22F6-4B94-A8DF-A891D0B63014}" srcOrd="1" destOrd="0" presId="urn:microsoft.com/office/officeart/2018/5/layout/IconCircleLabelList"/>
    <dgm:cxn modelId="{300BCB0B-96F9-475B-A4B6-2D3DF3CE193F}" type="presParOf" srcId="{6ECCCC65-4E2D-42E9-95E0-D1716900B258}" destId="{47D036C2-5ABA-4FD4-9284-71771506614C}" srcOrd="2" destOrd="0" presId="urn:microsoft.com/office/officeart/2018/5/layout/IconCircleLabelList"/>
    <dgm:cxn modelId="{2D037654-3271-4CAC-A62E-B2017EAB5A7B}" type="presParOf" srcId="{6ECCCC65-4E2D-42E9-95E0-D1716900B258}" destId="{E3EC712D-9D52-4740-BE41-3F6CC8FCCEEF}" srcOrd="3" destOrd="0" presId="urn:microsoft.com/office/officeart/2018/5/layout/IconCircleLabelList"/>
    <dgm:cxn modelId="{83926D55-E7BE-47BF-ACED-FC4C60CCED64}" type="presParOf" srcId="{BDB249FA-8D3F-448F-80D0-851677E19ECB}" destId="{7F307F06-A12C-4BEF-8D6B-3B021F594BD5}" srcOrd="1" destOrd="0" presId="urn:microsoft.com/office/officeart/2018/5/layout/IconCircleLabelList"/>
    <dgm:cxn modelId="{E79C0470-2704-4779-8D61-B1974E471B2F}" type="presParOf" srcId="{BDB249FA-8D3F-448F-80D0-851677E19ECB}" destId="{B3E7C473-BD2C-4532-ABDA-C5708A5DA1DA}" srcOrd="2" destOrd="0" presId="urn:microsoft.com/office/officeart/2018/5/layout/IconCircleLabelList"/>
    <dgm:cxn modelId="{5B1A3A69-4E35-4FCF-812E-8CB2A449F31E}" type="presParOf" srcId="{B3E7C473-BD2C-4532-ABDA-C5708A5DA1DA}" destId="{591B0AAC-B711-4071-82C8-53EC6B8D168C}" srcOrd="0" destOrd="0" presId="urn:microsoft.com/office/officeart/2018/5/layout/IconCircleLabelList"/>
    <dgm:cxn modelId="{E6589697-5DDA-4259-AE3A-E7678687E0E1}" type="presParOf" srcId="{B3E7C473-BD2C-4532-ABDA-C5708A5DA1DA}" destId="{3D7FD349-EE7E-4D7B-89EF-EFA84B7F76D0}" srcOrd="1" destOrd="0" presId="urn:microsoft.com/office/officeart/2018/5/layout/IconCircleLabelList"/>
    <dgm:cxn modelId="{6B163CFE-08C4-4BAB-82A2-4A1A32B550D2}" type="presParOf" srcId="{B3E7C473-BD2C-4532-ABDA-C5708A5DA1DA}" destId="{B1C58C69-8C41-4D60-85B3-D8216B31E632}" srcOrd="2" destOrd="0" presId="urn:microsoft.com/office/officeart/2018/5/layout/IconCircleLabelList"/>
    <dgm:cxn modelId="{F348AEB9-434D-4C1E-AB80-2892830BF3FE}" type="presParOf" srcId="{B3E7C473-BD2C-4532-ABDA-C5708A5DA1DA}" destId="{50BF52AD-C97E-45ED-AE16-D35ED905A9F9}" srcOrd="3" destOrd="0" presId="urn:microsoft.com/office/officeart/2018/5/layout/IconCircleLabelList"/>
    <dgm:cxn modelId="{F89F6706-2377-4CA4-BA5E-584E65463405}" type="presParOf" srcId="{BDB249FA-8D3F-448F-80D0-851677E19ECB}" destId="{67F79284-CF83-4ACB-9989-4AAD2F5AE875}" srcOrd="3" destOrd="0" presId="urn:microsoft.com/office/officeart/2018/5/layout/IconCircleLabelList"/>
    <dgm:cxn modelId="{A3ECB664-C14A-4E34-8F6E-5CB3D1E62AB1}" type="presParOf" srcId="{BDB249FA-8D3F-448F-80D0-851677E19ECB}" destId="{9D14414A-58F8-4B0A-8FD2-5FBB2745800E}" srcOrd="4" destOrd="0" presId="urn:microsoft.com/office/officeart/2018/5/layout/IconCircleLabelList"/>
    <dgm:cxn modelId="{A88DFC25-06B4-487D-ACA6-9AA27207AFBC}" type="presParOf" srcId="{9D14414A-58F8-4B0A-8FD2-5FBB2745800E}" destId="{E7B92198-2E31-437B-A47C-3E623796F1CE}" srcOrd="0" destOrd="0" presId="urn:microsoft.com/office/officeart/2018/5/layout/IconCircleLabelList"/>
    <dgm:cxn modelId="{BED9F605-269E-4B34-A172-E5F46E404476}" type="presParOf" srcId="{9D14414A-58F8-4B0A-8FD2-5FBB2745800E}" destId="{A14031F6-0D79-48E0-BCE3-6D483087B30C}" srcOrd="1" destOrd="0" presId="urn:microsoft.com/office/officeart/2018/5/layout/IconCircleLabelList"/>
    <dgm:cxn modelId="{8419E108-4147-4EAB-B454-1E1F893DB2D6}" type="presParOf" srcId="{9D14414A-58F8-4B0A-8FD2-5FBB2745800E}" destId="{8311B3F3-98B5-4149-81ED-925F0AC541DF}" srcOrd="2" destOrd="0" presId="urn:microsoft.com/office/officeart/2018/5/layout/IconCircleLabelList"/>
    <dgm:cxn modelId="{79873ED3-0832-48C3-BF19-1AAACA293DA3}" type="presParOf" srcId="{9D14414A-58F8-4B0A-8FD2-5FBB2745800E}" destId="{95F1C3E6-6A3A-49BD-9543-5B1E1D6901B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D6191F-2E35-40B0-B83E-20FB463D3778}" type="doc">
      <dgm:prSet loTypeId="urn:microsoft.com/office/officeart/2018/5/layout/IconCircleLabelList" loCatId="icon" qsTypeId="urn:microsoft.com/office/officeart/2005/8/quickstyle/simple1" qsCatId="simple" csTypeId="urn:microsoft.com/office/officeart/2005/8/colors/colorful1" csCatId="colorful" phldr="1"/>
      <dgm:spPr/>
      <dgm:t>
        <a:bodyPr/>
        <a:lstStyle/>
        <a:p>
          <a:endParaRPr lang="en-US"/>
        </a:p>
      </dgm:t>
    </dgm:pt>
    <dgm:pt modelId="{1731E18E-4B8B-4968-8F38-802898506ED8}">
      <dgm:prSet/>
      <dgm:spPr/>
      <dgm:t>
        <a:bodyPr/>
        <a:lstStyle/>
        <a:p>
          <a:pPr>
            <a:lnSpc>
              <a:spcPct val="100000"/>
            </a:lnSpc>
            <a:defRPr cap="all"/>
          </a:pPr>
          <a:r>
            <a:rPr lang="en-US" dirty="0"/>
            <a:t>the performance of Logistic Regression did not change relative to the performance when the data was only split into training and test sets. </a:t>
          </a:r>
        </a:p>
      </dgm:t>
    </dgm:pt>
    <dgm:pt modelId="{B600DF49-522C-4D6D-AE67-20FCE3AAFD69}" type="parTrans" cxnId="{C392D09D-C1AC-43C0-AB00-63F160146F7F}">
      <dgm:prSet/>
      <dgm:spPr/>
      <dgm:t>
        <a:bodyPr/>
        <a:lstStyle/>
        <a:p>
          <a:endParaRPr lang="en-US"/>
        </a:p>
      </dgm:t>
    </dgm:pt>
    <dgm:pt modelId="{79454A0E-6FA5-4DDE-86B4-0ED84490C9ED}" type="sibTrans" cxnId="{C392D09D-C1AC-43C0-AB00-63F160146F7F}">
      <dgm:prSet/>
      <dgm:spPr/>
      <dgm:t>
        <a:bodyPr/>
        <a:lstStyle/>
        <a:p>
          <a:endParaRPr lang="en-US"/>
        </a:p>
      </dgm:t>
    </dgm:pt>
    <dgm:pt modelId="{44059D60-82A6-4BFE-AAFB-ED6A4ACBC620}">
      <dgm:prSet/>
      <dgm:spPr/>
      <dgm:t>
        <a:bodyPr/>
        <a:lstStyle/>
        <a:p>
          <a:pPr>
            <a:lnSpc>
              <a:spcPct val="100000"/>
            </a:lnSpc>
            <a:defRPr cap="all"/>
          </a:pPr>
          <a:r>
            <a:rPr lang="en-US"/>
            <a:t>the Support Vector Machine algorithm seems to have improved in accuracy relative to the performance when the data was only split into training and test sets.</a:t>
          </a:r>
        </a:p>
      </dgm:t>
    </dgm:pt>
    <dgm:pt modelId="{8DAEA436-4DEE-4750-90AB-62E2A823A8D1}" type="parTrans" cxnId="{199D5980-BC69-482B-9BE5-B017036E7A5A}">
      <dgm:prSet/>
      <dgm:spPr/>
      <dgm:t>
        <a:bodyPr/>
        <a:lstStyle/>
        <a:p>
          <a:endParaRPr lang="en-US"/>
        </a:p>
      </dgm:t>
    </dgm:pt>
    <dgm:pt modelId="{EF789014-4A66-46B3-9FA2-A9EDBF4BEEAA}" type="sibTrans" cxnId="{199D5980-BC69-482B-9BE5-B017036E7A5A}">
      <dgm:prSet/>
      <dgm:spPr/>
      <dgm:t>
        <a:bodyPr/>
        <a:lstStyle/>
        <a:p>
          <a:endParaRPr lang="en-US"/>
        </a:p>
      </dgm:t>
    </dgm:pt>
    <dgm:pt modelId="{0C578207-1365-4198-9DE1-97E3460E4394}">
      <dgm:prSet/>
      <dgm:spPr/>
      <dgm:t>
        <a:bodyPr/>
        <a:lstStyle/>
        <a:p>
          <a:pPr>
            <a:lnSpc>
              <a:spcPct val="100000"/>
            </a:lnSpc>
            <a:defRPr cap="all"/>
          </a:pPr>
          <a:r>
            <a:rPr lang="en-US" dirty="0"/>
            <a:t>the K Nearest Neighbors algorithm seems to have improved in accuracy and precision relative to the performance when the data was only split into training and test sets.</a:t>
          </a:r>
        </a:p>
      </dgm:t>
    </dgm:pt>
    <dgm:pt modelId="{27802A88-FBCC-4626-B0AB-F702A7E04320}" type="sibTrans" cxnId="{97551F1B-54DA-498F-B612-61CF6FF5FF5E}">
      <dgm:prSet/>
      <dgm:spPr/>
      <dgm:t>
        <a:bodyPr/>
        <a:lstStyle/>
        <a:p>
          <a:endParaRPr lang="en-US"/>
        </a:p>
      </dgm:t>
    </dgm:pt>
    <dgm:pt modelId="{5996F014-1BA3-46FC-9880-D3E4171D584C}" type="parTrans" cxnId="{97551F1B-54DA-498F-B612-61CF6FF5FF5E}">
      <dgm:prSet/>
      <dgm:spPr/>
      <dgm:t>
        <a:bodyPr/>
        <a:lstStyle/>
        <a:p>
          <a:endParaRPr lang="en-US"/>
        </a:p>
      </dgm:t>
    </dgm:pt>
    <dgm:pt modelId="{BDB249FA-8D3F-448F-80D0-851677E19ECB}" type="pres">
      <dgm:prSet presAssocID="{ACD6191F-2E35-40B0-B83E-20FB463D3778}" presName="root" presStyleCnt="0">
        <dgm:presLayoutVars>
          <dgm:dir/>
          <dgm:resizeHandles val="exact"/>
        </dgm:presLayoutVars>
      </dgm:prSet>
      <dgm:spPr/>
    </dgm:pt>
    <dgm:pt modelId="{6ECCCC65-4E2D-42E9-95E0-D1716900B258}" type="pres">
      <dgm:prSet presAssocID="{1731E18E-4B8B-4968-8F38-802898506ED8}" presName="compNode" presStyleCnt="0"/>
      <dgm:spPr/>
    </dgm:pt>
    <dgm:pt modelId="{BB6786EA-2AB4-43BE-8DA5-3A31AF8AAC67}" type="pres">
      <dgm:prSet presAssocID="{1731E18E-4B8B-4968-8F38-802898506ED8}" presName="iconBgRect" presStyleLbl="bgShp" presStyleIdx="0" presStyleCnt="3"/>
      <dgm:spPr/>
    </dgm:pt>
    <dgm:pt modelId="{603B3E9A-22F6-4B94-A8DF-A891D0B63014}" type="pres">
      <dgm:prSet presAssocID="{1731E18E-4B8B-4968-8F38-802898506ED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4000" r="-4000"/>
          </a:stretch>
        </a:blipFill>
      </dgm:spPr>
    </dgm:pt>
    <dgm:pt modelId="{47D036C2-5ABA-4FD4-9284-71771506614C}" type="pres">
      <dgm:prSet presAssocID="{1731E18E-4B8B-4968-8F38-802898506ED8}" presName="spaceRect" presStyleCnt="0"/>
      <dgm:spPr/>
    </dgm:pt>
    <dgm:pt modelId="{E3EC712D-9D52-4740-BE41-3F6CC8FCCEEF}" type="pres">
      <dgm:prSet presAssocID="{1731E18E-4B8B-4968-8F38-802898506ED8}" presName="textRect" presStyleLbl="revTx" presStyleIdx="0" presStyleCnt="3">
        <dgm:presLayoutVars>
          <dgm:chMax val="1"/>
          <dgm:chPref val="1"/>
        </dgm:presLayoutVars>
      </dgm:prSet>
      <dgm:spPr/>
    </dgm:pt>
    <dgm:pt modelId="{7F307F06-A12C-4BEF-8D6B-3B021F594BD5}" type="pres">
      <dgm:prSet presAssocID="{79454A0E-6FA5-4DDE-86B4-0ED84490C9ED}" presName="sibTrans" presStyleCnt="0"/>
      <dgm:spPr/>
    </dgm:pt>
    <dgm:pt modelId="{B3E7C473-BD2C-4532-ABDA-C5708A5DA1DA}" type="pres">
      <dgm:prSet presAssocID="{0C578207-1365-4198-9DE1-97E3460E4394}" presName="compNode" presStyleCnt="0"/>
      <dgm:spPr/>
    </dgm:pt>
    <dgm:pt modelId="{591B0AAC-B711-4071-82C8-53EC6B8D168C}" type="pres">
      <dgm:prSet presAssocID="{0C578207-1365-4198-9DE1-97E3460E4394}" presName="iconBgRect" presStyleLbl="bgShp" presStyleIdx="1" presStyleCnt="3"/>
      <dgm:spPr/>
    </dgm:pt>
    <dgm:pt modelId="{3D7FD349-EE7E-4D7B-89EF-EFA84B7F76D0}" type="pres">
      <dgm:prSet presAssocID="{0C578207-1365-4198-9DE1-97E3460E4394}"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dgm:spPr>
    </dgm:pt>
    <dgm:pt modelId="{B1C58C69-8C41-4D60-85B3-D8216B31E632}" type="pres">
      <dgm:prSet presAssocID="{0C578207-1365-4198-9DE1-97E3460E4394}" presName="spaceRect" presStyleCnt="0"/>
      <dgm:spPr/>
    </dgm:pt>
    <dgm:pt modelId="{50BF52AD-C97E-45ED-AE16-D35ED905A9F9}" type="pres">
      <dgm:prSet presAssocID="{0C578207-1365-4198-9DE1-97E3460E4394}" presName="textRect" presStyleLbl="revTx" presStyleIdx="1" presStyleCnt="3">
        <dgm:presLayoutVars>
          <dgm:chMax val="1"/>
          <dgm:chPref val="1"/>
        </dgm:presLayoutVars>
      </dgm:prSet>
      <dgm:spPr/>
    </dgm:pt>
    <dgm:pt modelId="{67F79284-CF83-4ACB-9989-4AAD2F5AE875}" type="pres">
      <dgm:prSet presAssocID="{27802A88-FBCC-4626-B0AB-F702A7E04320}" presName="sibTrans" presStyleCnt="0"/>
      <dgm:spPr/>
    </dgm:pt>
    <dgm:pt modelId="{9D14414A-58F8-4B0A-8FD2-5FBB2745800E}" type="pres">
      <dgm:prSet presAssocID="{44059D60-82A6-4BFE-AAFB-ED6A4ACBC620}" presName="compNode" presStyleCnt="0"/>
      <dgm:spPr/>
    </dgm:pt>
    <dgm:pt modelId="{E7B92198-2E31-437B-A47C-3E623796F1CE}" type="pres">
      <dgm:prSet presAssocID="{44059D60-82A6-4BFE-AAFB-ED6A4ACBC620}" presName="iconBgRect" presStyleLbl="bgShp" presStyleIdx="2" presStyleCnt="3"/>
      <dgm:spPr/>
    </dgm:pt>
    <dgm:pt modelId="{A14031F6-0D79-48E0-BCE3-6D483087B30C}" type="pres">
      <dgm:prSet presAssocID="{44059D60-82A6-4BFE-AAFB-ED6A4ACBC620}" presName="iconRect" presStyleLbl="node1" presStyleIdx="2" presStyleCnt="3"/>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pt>
    <dgm:pt modelId="{8311B3F3-98B5-4149-81ED-925F0AC541DF}" type="pres">
      <dgm:prSet presAssocID="{44059D60-82A6-4BFE-AAFB-ED6A4ACBC620}" presName="spaceRect" presStyleCnt="0"/>
      <dgm:spPr/>
    </dgm:pt>
    <dgm:pt modelId="{95F1C3E6-6A3A-49BD-9543-5B1E1D6901B1}" type="pres">
      <dgm:prSet presAssocID="{44059D60-82A6-4BFE-AAFB-ED6A4ACBC620}" presName="textRect" presStyleLbl="revTx" presStyleIdx="2" presStyleCnt="3">
        <dgm:presLayoutVars>
          <dgm:chMax val="1"/>
          <dgm:chPref val="1"/>
        </dgm:presLayoutVars>
      </dgm:prSet>
      <dgm:spPr/>
    </dgm:pt>
  </dgm:ptLst>
  <dgm:cxnLst>
    <dgm:cxn modelId="{97551F1B-54DA-498F-B612-61CF6FF5FF5E}" srcId="{ACD6191F-2E35-40B0-B83E-20FB463D3778}" destId="{0C578207-1365-4198-9DE1-97E3460E4394}" srcOrd="1" destOrd="0" parTransId="{5996F014-1BA3-46FC-9880-D3E4171D584C}" sibTransId="{27802A88-FBCC-4626-B0AB-F702A7E04320}"/>
    <dgm:cxn modelId="{199D5980-BC69-482B-9BE5-B017036E7A5A}" srcId="{ACD6191F-2E35-40B0-B83E-20FB463D3778}" destId="{44059D60-82A6-4BFE-AAFB-ED6A4ACBC620}" srcOrd="2" destOrd="0" parTransId="{8DAEA436-4DEE-4750-90AB-62E2A823A8D1}" sibTransId="{EF789014-4A66-46B3-9FA2-A9EDBF4BEEAA}"/>
    <dgm:cxn modelId="{72CB968B-7D31-4517-B9E7-C4E92A060D36}" type="presOf" srcId="{44059D60-82A6-4BFE-AAFB-ED6A4ACBC620}" destId="{95F1C3E6-6A3A-49BD-9543-5B1E1D6901B1}" srcOrd="0" destOrd="0" presId="urn:microsoft.com/office/officeart/2018/5/layout/IconCircleLabelList"/>
    <dgm:cxn modelId="{C392D09D-C1AC-43C0-AB00-63F160146F7F}" srcId="{ACD6191F-2E35-40B0-B83E-20FB463D3778}" destId="{1731E18E-4B8B-4968-8F38-802898506ED8}" srcOrd="0" destOrd="0" parTransId="{B600DF49-522C-4D6D-AE67-20FCE3AAFD69}" sibTransId="{79454A0E-6FA5-4DDE-86B4-0ED84490C9ED}"/>
    <dgm:cxn modelId="{BC7C30A6-A66D-4F0A-9004-7EE821590520}" type="presOf" srcId="{ACD6191F-2E35-40B0-B83E-20FB463D3778}" destId="{BDB249FA-8D3F-448F-80D0-851677E19ECB}" srcOrd="0" destOrd="0" presId="urn:microsoft.com/office/officeart/2018/5/layout/IconCircleLabelList"/>
    <dgm:cxn modelId="{2405E7C9-8BC1-4D4E-B1F4-C3ACC7A95BC9}" type="presOf" srcId="{0C578207-1365-4198-9DE1-97E3460E4394}" destId="{50BF52AD-C97E-45ED-AE16-D35ED905A9F9}" srcOrd="0" destOrd="0" presId="urn:microsoft.com/office/officeart/2018/5/layout/IconCircleLabelList"/>
    <dgm:cxn modelId="{5EB5DCE9-F34E-4584-8824-9D6C520376EC}" type="presOf" srcId="{1731E18E-4B8B-4968-8F38-802898506ED8}" destId="{E3EC712D-9D52-4740-BE41-3F6CC8FCCEEF}" srcOrd="0" destOrd="0" presId="urn:microsoft.com/office/officeart/2018/5/layout/IconCircleLabelList"/>
    <dgm:cxn modelId="{520E01DB-EACC-41F6-BFFB-B90FDF8CC825}" type="presParOf" srcId="{BDB249FA-8D3F-448F-80D0-851677E19ECB}" destId="{6ECCCC65-4E2D-42E9-95E0-D1716900B258}" srcOrd="0" destOrd="0" presId="urn:microsoft.com/office/officeart/2018/5/layout/IconCircleLabelList"/>
    <dgm:cxn modelId="{D8A8030E-82E2-481E-99B6-31B01B2CFE64}" type="presParOf" srcId="{6ECCCC65-4E2D-42E9-95E0-D1716900B258}" destId="{BB6786EA-2AB4-43BE-8DA5-3A31AF8AAC67}" srcOrd="0" destOrd="0" presId="urn:microsoft.com/office/officeart/2018/5/layout/IconCircleLabelList"/>
    <dgm:cxn modelId="{B7A16F14-FBA7-473D-8C27-A763F260F8ED}" type="presParOf" srcId="{6ECCCC65-4E2D-42E9-95E0-D1716900B258}" destId="{603B3E9A-22F6-4B94-A8DF-A891D0B63014}" srcOrd="1" destOrd="0" presId="urn:microsoft.com/office/officeart/2018/5/layout/IconCircleLabelList"/>
    <dgm:cxn modelId="{300BCB0B-96F9-475B-A4B6-2D3DF3CE193F}" type="presParOf" srcId="{6ECCCC65-4E2D-42E9-95E0-D1716900B258}" destId="{47D036C2-5ABA-4FD4-9284-71771506614C}" srcOrd="2" destOrd="0" presId="urn:microsoft.com/office/officeart/2018/5/layout/IconCircleLabelList"/>
    <dgm:cxn modelId="{2D037654-3271-4CAC-A62E-B2017EAB5A7B}" type="presParOf" srcId="{6ECCCC65-4E2D-42E9-95E0-D1716900B258}" destId="{E3EC712D-9D52-4740-BE41-3F6CC8FCCEEF}" srcOrd="3" destOrd="0" presId="urn:microsoft.com/office/officeart/2018/5/layout/IconCircleLabelList"/>
    <dgm:cxn modelId="{83926D55-E7BE-47BF-ACED-FC4C60CCED64}" type="presParOf" srcId="{BDB249FA-8D3F-448F-80D0-851677E19ECB}" destId="{7F307F06-A12C-4BEF-8D6B-3B021F594BD5}" srcOrd="1" destOrd="0" presId="urn:microsoft.com/office/officeart/2018/5/layout/IconCircleLabelList"/>
    <dgm:cxn modelId="{E79C0470-2704-4779-8D61-B1974E471B2F}" type="presParOf" srcId="{BDB249FA-8D3F-448F-80D0-851677E19ECB}" destId="{B3E7C473-BD2C-4532-ABDA-C5708A5DA1DA}" srcOrd="2" destOrd="0" presId="urn:microsoft.com/office/officeart/2018/5/layout/IconCircleLabelList"/>
    <dgm:cxn modelId="{5B1A3A69-4E35-4FCF-812E-8CB2A449F31E}" type="presParOf" srcId="{B3E7C473-BD2C-4532-ABDA-C5708A5DA1DA}" destId="{591B0AAC-B711-4071-82C8-53EC6B8D168C}" srcOrd="0" destOrd="0" presId="urn:microsoft.com/office/officeart/2018/5/layout/IconCircleLabelList"/>
    <dgm:cxn modelId="{E6589697-5DDA-4259-AE3A-E7678687E0E1}" type="presParOf" srcId="{B3E7C473-BD2C-4532-ABDA-C5708A5DA1DA}" destId="{3D7FD349-EE7E-4D7B-89EF-EFA84B7F76D0}" srcOrd="1" destOrd="0" presId="urn:microsoft.com/office/officeart/2018/5/layout/IconCircleLabelList"/>
    <dgm:cxn modelId="{6B163CFE-08C4-4BAB-82A2-4A1A32B550D2}" type="presParOf" srcId="{B3E7C473-BD2C-4532-ABDA-C5708A5DA1DA}" destId="{B1C58C69-8C41-4D60-85B3-D8216B31E632}" srcOrd="2" destOrd="0" presId="urn:microsoft.com/office/officeart/2018/5/layout/IconCircleLabelList"/>
    <dgm:cxn modelId="{F348AEB9-434D-4C1E-AB80-2892830BF3FE}" type="presParOf" srcId="{B3E7C473-BD2C-4532-ABDA-C5708A5DA1DA}" destId="{50BF52AD-C97E-45ED-AE16-D35ED905A9F9}" srcOrd="3" destOrd="0" presId="urn:microsoft.com/office/officeart/2018/5/layout/IconCircleLabelList"/>
    <dgm:cxn modelId="{F89F6706-2377-4CA4-BA5E-584E65463405}" type="presParOf" srcId="{BDB249FA-8D3F-448F-80D0-851677E19ECB}" destId="{67F79284-CF83-4ACB-9989-4AAD2F5AE875}" srcOrd="3" destOrd="0" presId="urn:microsoft.com/office/officeart/2018/5/layout/IconCircleLabelList"/>
    <dgm:cxn modelId="{A3ECB664-C14A-4E34-8F6E-5CB3D1E62AB1}" type="presParOf" srcId="{BDB249FA-8D3F-448F-80D0-851677E19ECB}" destId="{9D14414A-58F8-4B0A-8FD2-5FBB2745800E}" srcOrd="4" destOrd="0" presId="urn:microsoft.com/office/officeart/2018/5/layout/IconCircleLabelList"/>
    <dgm:cxn modelId="{A88DFC25-06B4-487D-ACA6-9AA27207AFBC}" type="presParOf" srcId="{9D14414A-58F8-4B0A-8FD2-5FBB2745800E}" destId="{E7B92198-2E31-437B-A47C-3E623796F1CE}" srcOrd="0" destOrd="0" presId="urn:microsoft.com/office/officeart/2018/5/layout/IconCircleLabelList"/>
    <dgm:cxn modelId="{BED9F605-269E-4B34-A172-E5F46E404476}" type="presParOf" srcId="{9D14414A-58F8-4B0A-8FD2-5FBB2745800E}" destId="{A14031F6-0D79-48E0-BCE3-6D483087B30C}" srcOrd="1" destOrd="0" presId="urn:microsoft.com/office/officeart/2018/5/layout/IconCircleLabelList"/>
    <dgm:cxn modelId="{8419E108-4147-4EAB-B454-1E1F893DB2D6}" type="presParOf" srcId="{9D14414A-58F8-4B0A-8FD2-5FBB2745800E}" destId="{8311B3F3-98B5-4149-81ED-925F0AC541DF}" srcOrd="2" destOrd="0" presId="urn:microsoft.com/office/officeart/2018/5/layout/IconCircleLabelList"/>
    <dgm:cxn modelId="{79873ED3-0832-48C3-BF19-1AAACA293DA3}" type="presParOf" srcId="{9D14414A-58F8-4B0A-8FD2-5FBB2745800E}" destId="{95F1C3E6-6A3A-49BD-9543-5B1E1D6901B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6786EA-2AB4-43BE-8DA5-3A31AF8AAC67}">
      <dsp:nvSpPr>
        <dsp:cNvPr id="0" name=""/>
        <dsp:cNvSpPr/>
      </dsp:nvSpPr>
      <dsp:spPr>
        <a:xfrm>
          <a:off x="679050" y="167708"/>
          <a:ext cx="1887187" cy="188718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3B3E9A-22F6-4B94-A8DF-A891D0B63014}">
      <dsp:nvSpPr>
        <dsp:cNvPr id="0" name=""/>
        <dsp:cNvSpPr/>
      </dsp:nvSpPr>
      <dsp:spPr>
        <a:xfrm>
          <a:off x="1081237" y="56989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EC712D-9D52-4740-BE41-3F6CC8FCCEEF}">
      <dsp:nvSpPr>
        <dsp:cNvPr id="0" name=""/>
        <dsp:cNvSpPr/>
      </dsp:nvSpPr>
      <dsp:spPr>
        <a:xfrm>
          <a:off x="75768" y="2642708"/>
          <a:ext cx="3093750" cy="1540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Logistic Regression did a good job of predicting the survival of passengers. The F1-scores, accuracies, precisions, and recalls are pretty high which indicates that the model did well in predicting survival.</a:t>
          </a:r>
        </a:p>
      </dsp:txBody>
      <dsp:txXfrm>
        <a:off x="75768" y="2642708"/>
        <a:ext cx="3093750" cy="1540920"/>
      </dsp:txXfrm>
    </dsp:sp>
    <dsp:sp modelId="{591B0AAC-B711-4071-82C8-53EC6B8D168C}">
      <dsp:nvSpPr>
        <dsp:cNvPr id="0" name=""/>
        <dsp:cNvSpPr/>
      </dsp:nvSpPr>
      <dsp:spPr>
        <a:xfrm>
          <a:off x="4314206" y="167708"/>
          <a:ext cx="1887187" cy="188718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7FD349-EE7E-4D7B-89EF-EFA84B7F76D0}">
      <dsp:nvSpPr>
        <dsp:cNvPr id="0" name=""/>
        <dsp:cNvSpPr/>
      </dsp:nvSpPr>
      <dsp:spPr>
        <a:xfrm>
          <a:off x="4716393" y="569896"/>
          <a:ext cx="1082812" cy="108281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BF52AD-C97E-45ED-AE16-D35ED905A9F9}">
      <dsp:nvSpPr>
        <dsp:cNvPr id="0" name=""/>
        <dsp:cNvSpPr/>
      </dsp:nvSpPr>
      <dsp:spPr>
        <a:xfrm>
          <a:off x="3710925" y="2642708"/>
          <a:ext cx="3093750" cy="1540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The K Nearest Neighbors did not do a good job of predicting the survival of passengers. I think the reason for this is because the distance metric used (Euclidean distance) might not be a great measure to classify the survival of the passengers. However, the F1-scores, accuracies, precisions, and recalls are pretty high which indicates that the model actually did well in predicting survival.</a:t>
          </a:r>
        </a:p>
      </dsp:txBody>
      <dsp:txXfrm>
        <a:off x="3710925" y="2642708"/>
        <a:ext cx="3093750" cy="1540920"/>
      </dsp:txXfrm>
    </dsp:sp>
    <dsp:sp modelId="{E7B92198-2E31-437B-A47C-3E623796F1CE}">
      <dsp:nvSpPr>
        <dsp:cNvPr id="0" name=""/>
        <dsp:cNvSpPr/>
      </dsp:nvSpPr>
      <dsp:spPr>
        <a:xfrm>
          <a:off x="7949362" y="167708"/>
          <a:ext cx="1887187" cy="188718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4031F6-0D79-48E0-BCE3-6D483087B30C}">
      <dsp:nvSpPr>
        <dsp:cNvPr id="0" name=""/>
        <dsp:cNvSpPr/>
      </dsp:nvSpPr>
      <dsp:spPr>
        <a:xfrm>
          <a:off x="8351550" y="56989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F1C3E6-6A3A-49BD-9543-5B1E1D6901B1}">
      <dsp:nvSpPr>
        <dsp:cNvPr id="0" name=""/>
        <dsp:cNvSpPr/>
      </dsp:nvSpPr>
      <dsp:spPr>
        <a:xfrm>
          <a:off x="7346081" y="2642708"/>
          <a:ext cx="3093750" cy="1540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the Support Vector Machine algorithm did an okay job of predicting the survival of passengers. I think the reason for this is because the linear kernel might not be able to classify accurately. However, the F1-scores, accuracies, precisions, and recalls are pretty high which indicates that the model actually did well in predicting survival. </a:t>
          </a:r>
        </a:p>
      </dsp:txBody>
      <dsp:txXfrm>
        <a:off x="7346081" y="2642708"/>
        <a:ext cx="3093750" cy="1540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6786EA-2AB4-43BE-8DA5-3A31AF8AAC67}">
      <dsp:nvSpPr>
        <dsp:cNvPr id="0" name=""/>
        <dsp:cNvSpPr/>
      </dsp:nvSpPr>
      <dsp:spPr>
        <a:xfrm>
          <a:off x="679050" y="578771"/>
          <a:ext cx="1887187" cy="188718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3B3E9A-22F6-4B94-A8DF-A891D0B63014}">
      <dsp:nvSpPr>
        <dsp:cNvPr id="0" name=""/>
        <dsp:cNvSpPr/>
      </dsp:nvSpPr>
      <dsp:spPr>
        <a:xfrm>
          <a:off x="1081237" y="98095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EC712D-9D52-4740-BE41-3F6CC8FCCEEF}">
      <dsp:nvSpPr>
        <dsp:cNvPr id="0" name=""/>
        <dsp:cNvSpPr/>
      </dsp:nvSpPr>
      <dsp:spPr>
        <a:xfrm>
          <a:off x="75768"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the performance of Logistic Regression did not change relative to the performance when the data was only split into training and test sets. </a:t>
          </a:r>
        </a:p>
      </dsp:txBody>
      <dsp:txXfrm>
        <a:off x="75768" y="3053772"/>
        <a:ext cx="3093750" cy="720000"/>
      </dsp:txXfrm>
    </dsp:sp>
    <dsp:sp modelId="{591B0AAC-B711-4071-82C8-53EC6B8D168C}">
      <dsp:nvSpPr>
        <dsp:cNvPr id="0" name=""/>
        <dsp:cNvSpPr/>
      </dsp:nvSpPr>
      <dsp:spPr>
        <a:xfrm>
          <a:off x="4314206" y="578771"/>
          <a:ext cx="1887187" cy="188718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7FD349-EE7E-4D7B-89EF-EFA84B7F76D0}">
      <dsp:nvSpPr>
        <dsp:cNvPr id="0" name=""/>
        <dsp:cNvSpPr/>
      </dsp:nvSpPr>
      <dsp:spPr>
        <a:xfrm>
          <a:off x="4716393" y="980959"/>
          <a:ext cx="1082812" cy="108281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BF52AD-C97E-45ED-AE16-D35ED905A9F9}">
      <dsp:nvSpPr>
        <dsp:cNvPr id="0" name=""/>
        <dsp:cNvSpPr/>
      </dsp:nvSpPr>
      <dsp:spPr>
        <a:xfrm>
          <a:off x="3710925"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the K Nearest Neighbors algorithm seems to have improved in accuracy and precision relative to the performance when the data was only split into training and test sets.</a:t>
          </a:r>
        </a:p>
      </dsp:txBody>
      <dsp:txXfrm>
        <a:off x="3710925" y="3053772"/>
        <a:ext cx="3093750" cy="720000"/>
      </dsp:txXfrm>
    </dsp:sp>
    <dsp:sp modelId="{E7B92198-2E31-437B-A47C-3E623796F1CE}">
      <dsp:nvSpPr>
        <dsp:cNvPr id="0" name=""/>
        <dsp:cNvSpPr/>
      </dsp:nvSpPr>
      <dsp:spPr>
        <a:xfrm>
          <a:off x="7949362" y="578771"/>
          <a:ext cx="1887187" cy="188718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4031F6-0D79-48E0-BCE3-6D483087B30C}">
      <dsp:nvSpPr>
        <dsp:cNvPr id="0" name=""/>
        <dsp:cNvSpPr/>
      </dsp:nvSpPr>
      <dsp:spPr>
        <a:xfrm>
          <a:off x="8351550" y="980959"/>
          <a:ext cx="1082812" cy="1082812"/>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F1C3E6-6A3A-49BD-9543-5B1E1D6901B1}">
      <dsp:nvSpPr>
        <dsp:cNvPr id="0" name=""/>
        <dsp:cNvSpPr/>
      </dsp:nvSpPr>
      <dsp:spPr>
        <a:xfrm>
          <a:off x="7346081"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the Support Vector Machine algorithm seems to have improved in accuracy relative to the performance when the data was only split into training and test sets.</a:t>
          </a:r>
        </a:p>
      </dsp:txBody>
      <dsp:txXfrm>
        <a:off x="7346081" y="3053772"/>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AF19CC-0720-544F-8915-12FE7DDD3A63}" type="datetimeFigureOut">
              <a:rPr lang="en-US" smtClean="0"/>
              <a:t>5/9/21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4B16C1-637C-8D4B-9E20-C82D16573220}" type="slidenum">
              <a:rPr lang="en-US" smtClean="0"/>
              <a:t>‹#›</a:t>
            </a:fld>
            <a:endParaRPr lang="en-US"/>
          </a:p>
        </p:txBody>
      </p:sp>
    </p:spTree>
    <p:extLst>
      <p:ext uri="{BB962C8B-B14F-4D97-AF65-F5344CB8AC3E}">
        <p14:creationId xmlns:p14="http://schemas.microsoft.com/office/powerpoint/2010/main" val="3811639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4B16C1-637C-8D4B-9E20-C82D16573220}" type="slidenum">
              <a:rPr lang="en-US" smtClean="0"/>
              <a:t>19</a:t>
            </a:fld>
            <a:endParaRPr lang="en-US"/>
          </a:p>
        </p:txBody>
      </p:sp>
    </p:spTree>
    <p:extLst>
      <p:ext uri="{BB962C8B-B14F-4D97-AF65-F5344CB8AC3E}">
        <p14:creationId xmlns:p14="http://schemas.microsoft.com/office/powerpoint/2010/main" val="65432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FBE53-0A55-EF46-969F-19752E2D70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CA65AD-1E1A-DF4A-8C10-81D8CA8057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46D30E-8266-AC44-9B29-5D5F2C7FD0B3}"/>
              </a:ext>
            </a:extLst>
          </p:cNvPr>
          <p:cNvSpPr>
            <a:spLocks noGrp="1"/>
          </p:cNvSpPr>
          <p:nvPr>
            <p:ph type="dt" sz="half" idx="10"/>
          </p:nvPr>
        </p:nvSpPr>
        <p:spPr/>
        <p:txBody>
          <a:bodyPr/>
          <a:lstStyle/>
          <a:p>
            <a:fld id="{C47FE2AF-8491-AF4F-B4D3-CBBDB36FB28D}" type="datetimeFigureOut">
              <a:rPr lang="en-US" smtClean="0"/>
              <a:t>5/9/21</a:t>
            </a:fld>
            <a:endParaRPr lang="en-US"/>
          </a:p>
        </p:txBody>
      </p:sp>
      <p:sp>
        <p:nvSpPr>
          <p:cNvPr id="5" name="Footer Placeholder 4">
            <a:extLst>
              <a:ext uri="{FF2B5EF4-FFF2-40B4-BE49-F238E27FC236}">
                <a16:creationId xmlns:a16="http://schemas.microsoft.com/office/drawing/2014/main" id="{C259DE2B-ABD0-3242-BF56-499AC68323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75D33-C359-E547-8DA7-06D350B26E38}"/>
              </a:ext>
            </a:extLst>
          </p:cNvPr>
          <p:cNvSpPr>
            <a:spLocks noGrp="1"/>
          </p:cNvSpPr>
          <p:nvPr>
            <p:ph type="sldNum" sz="quarter" idx="12"/>
          </p:nvPr>
        </p:nvSpPr>
        <p:spPr/>
        <p:txBody>
          <a:bodyPr/>
          <a:lstStyle/>
          <a:p>
            <a:fld id="{4567D5E7-7D79-4A4A-A258-41024510F1AA}" type="slidenum">
              <a:rPr lang="en-US" smtClean="0"/>
              <a:t>‹#›</a:t>
            </a:fld>
            <a:endParaRPr lang="en-US"/>
          </a:p>
        </p:txBody>
      </p:sp>
    </p:spTree>
    <p:extLst>
      <p:ext uri="{BB962C8B-B14F-4D97-AF65-F5344CB8AC3E}">
        <p14:creationId xmlns:p14="http://schemas.microsoft.com/office/powerpoint/2010/main" val="1820321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01E0-3B86-4441-8237-827BA10EAB0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574099-7A2E-8B4E-A4DD-D0E0061BE2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7B3555-92E1-5A41-9702-4B136CBBDB1E}"/>
              </a:ext>
            </a:extLst>
          </p:cNvPr>
          <p:cNvSpPr>
            <a:spLocks noGrp="1"/>
          </p:cNvSpPr>
          <p:nvPr>
            <p:ph type="dt" sz="half" idx="10"/>
          </p:nvPr>
        </p:nvSpPr>
        <p:spPr/>
        <p:txBody>
          <a:bodyPr/>
          <a:lstStyle/>
          <a:p>
            <a:fld id="{C47FE2AF-8491-AF4F-B4D3-CBBDB36FB28D}" type="datetimeFigureOut">
              <a:rPr lang="en-US" smtClean="0"/>
              <a:t>5/9/21</a:t>
            </a:fld>
            <a:endParaRPr lang="en-US"/>
          </a:p>
        </p:txBody>
      </p:sp>
      <p:sp>
        <p:nvSpPr>
          <p:cNvPr id="5" name="Footer Placeholder 4">
            <a:extLst>
              <a:ext uri="{FF2B5EF4-FFF2-40B4-BE49-F238E27FC236}">
                <a16:creationId xmlns:a16="http://schemas.microsoft.com/office/drawing/2014/main" id="{69D5BCF7-70E3-BD42-B7C6-2173DE08F0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1E2036-D360-C141-8ED4-4229F8D12EE4}"/>
              </a:ext>
            </a:extLst>
          </p:cNvPr>
          <p:cNvSpPr>
            <a:spLocks noGrp="1"/>
          </p:cNvSpPr>
          <p:nvPr>
            <p:ph type="sldNum" sz="quarter" idx="12"/>
          </p:nvPr>
        </p:nvSpPr>
        <p:spPr/>
        <p:txBody>
          <a:bodyPr/>
          <a:lstStyle/>
          <a:p>
            <a:fld id="{4567D5E7-7D79-4A4A-A258-41024510F1AA}" type="slidenum">
              <a:rPr lang="en-US" smtClean="0"/>
              <a:t>‹#›</a:t>
            </a:fld>
            <a:endParaRPr lang="en-US"/>
          </a:p>
        </p:txBody>
      </p:sp>
    </p:spTree>
    <p:extLst>
      <p:ext uri="{BB962C8B-B14F-4D97-AF65-F5344CB8AC3E}">
        <p14:creationId xmlns:p14="http://schemas.microsoft.com/office/powerpoint/2010/main" val="960678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D86E0B-3932-5D47-994A-3487A14F8A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D6FD6E-323C-9747-BD4E-96A5C9F0BA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8B6AFF-83CB-AF4B-B533-75E382CD0C97}"/>
              </a:ext>
            </a:extLst>
          </p:cNvPr>
          <p:cNvSpPr>
            <a:spLocks noGrp="1"/>
          </p:cNvSpPr>
          <p:nvPr>
            <p:ph type="dt" sz="half" idx="10"/>
          </p:nvPr>
        </p:nvSpPr>
        <p:spPr/>
        <p:txBody>
          <a:bodyPr/>
          <a:lstStyle/>
          <a:p>
            <a:fld id="{C47FE2AF-8491-AF4F-B4D3-CBBDB36FB28D}" type="datetimeFigureOut">
              <a:rPr lang="en-US" smtClean="0"/>
              <a:t>5/9/21</a:t>
            </a:fld>
            <a:endParaRPr lang="en-US"/>
          </a:p>
        </p:txBody>
      </p:sp>
      <p:sp>
        <p:nvSpPr>
          <p:cNvPr id="5" name="Footer Placeholder 4">
            <a:extLst>
              <a:ext uri="{FF2B5EF4-FFF2-40B4-BE49-F238E27FC236}">
                <a16:creationId xmlns:a16="http://schemas.microsoft.com/office/drawing/2014/main" id="{3C11F864-1A49-5E4C-AEFF-0300212F47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5D2FC-6550-CE43-8F8B-A83B0DE7C25D}"/>
              </a:ext>
            </a:extLst>
          </p:cNvPr>
          <p:cNvSpPr>
            <a:spLocks noGrp="1"/>
          </p:cNvSpPr>
          <p:nvPr>
            <p:ph type="sldNum" sz="quarter" idx="12"/>
          </p:nvPr>
        </p:nvSpPr>
        <p:spPr/>
        <p:txBody>
          <a:bodyPr/>
          <a:lstStyle/>
          <a:p>
            <a:fld id="{4567D5E7-7D79-4A4A-A258-41024510F1AA}" type="slidenum">
              <a:rPr lang="en-US" smtClean="0"/>
              <a:t>‹#›</a:t>
            </a:fld>
            <a:endParaRPr lang="en-US"/>
          </a:p>
        </p:txBody>
      </p:sp>
    </p:spTree>
    <p:extLst>
      <p:ext uri="{BB962C8B-B14F-4D97-AF65-F5344CB8AC3E}">
        <p14:creationId xmlns:p14="http://schemas.microsoft.com/office/powerpoint/2010/main" val="2792685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B2A5D-3D4C-104F-A069-5CD5EFFA08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BF1B2A-FE2C-3B4A-AB91-E227153E08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2D680B-CF3E-E245-AEA8-82883EA64BB5}"/>
              </a:ext>
            </a:extLst>
          </p:cNvPr>
          <p:cNvSpPr>
            <a:spLocks noGrp="1"/>
          </p:cNvSpPr>
          <p:nvPr>
            <p:ph type="dt" sz="half" idx="10"/>
          </p:nvPr>
        </p:nvSpPr>
        <p:spPr/>
        <p:txBody>
          <a:bodyPr/>
          <a:lstStyle/>
          <a:p>
            <a:fld id="{C47FE2AF-8491-AF4F-B4D3-CBBDB36FB28D}" type="datetimeFigureOut">
              <a:rPr lang="en-US" smtClean="0"/>
              <a:t>5/9/21</a:t>
            </a:fld>
            <a:endParaRPr lang="en-US"/>
          </a:p>
        </p:txBody>
      </p:sp>
      <p:sp>
        <p:nvSpPr>
          <p:cNvPr id="5" name="Footer Placeholder 4">
            <a:extLst>
              <a:ext uri="{FF2B5EF4-FFF2-40B4-BE49-F238E27FC236}">
                <a16:creationId xmlns:a16="http://schemas.microsoft.com/office/drawing/2014/main" id="{36FE640E-68EA-D94F-B294-8D10ABD1FC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D78D1-F83E-294E-AED9-4F5F6A3DA51C}"/>
              </a:ext>
            </a:extLst>
          </p:cNvPr>
          <p:cNvSpPr>
            <a:spLocks noGrp="1"/>
          </p:cNvSpPr>
          <p:nvPr>
            <p:ph type="sldNum" sz="quarter" idx="12"/>
          </p:nvPr>
        </p:nvSpPr>
        <p:spPr/>
        <p:txBody>
          <a:bodyPr/>
          <a:lstStyle/>
          <a:p>
            <a:fld id="{4567D5E7-7D79-4A4A-A258-41024510F1AA}" type="slidenum">
              <a:rPr lang="en-US" smtClean="0"/>
              <a:t>‹#›</a:t>
            </a:fld>
            <a:endParaRPr lang="en-US"/>
          </a:p>
        </p:txBody>
      </p:sp>
    </p:spTree>
    <p:extLst>
      <p:ext uri="{BB962C8B-B14F-4D97-AF65-F5344CB8AC3E}">
        <p14:creationId xmlns:p14="http://schemas.microsoft.com/office/powerpoint/2010/main" val="4151208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3481F-DCE4-E54A-9B2F-9CD083EDEE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4E2770-CECA-8740-A51B-C7A5FDEB12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ED6FB8-6375-6C46-A7BC-A13114A64C10}"/>
              </a:ext>
            </a:extLst>
          </p:cNvPr>
          <p:cNvSpPr>
            <a:spLocks noGrp="1"/>
          </p:cNvSpPr>
          <p:nvPr>
            <p:ph type="dt" sz="half" idx="10"/>
          </p:nvPr>
        </p:nvSpPr>
        <p:spPr/>
        <p:txBody>
          <a:bodyPr/>
          <a:lstStyle/>
          <a:p>
            <a:fld id="{C47FE2AF-8491-AF4F-B4D3-CBBDB36FB28D}" type="datetimeFigureOut">
              <a:rPr lang="en-US" smtClean="0"/>
              <a:t>5/9/21</a:t>
            </a:fld>
            <a:endParaRPr lang="en-US"/>
          </a:p>
        </p:txBody>
      </p:sp>
      <p:sp>
        <p:nvSpPr>
          <p:cNvPr id="5" name="Footer Placeholder 4">
            <a:extLst>
              <a:ext uri="{FF2B5EF4-FFF2-40B4-BE49-F238E27FC236}">
                <a16:creationId xmlns:a16="http://schemas.microsoft.com/office/drawing/2014/main" id="{DACA209C-B7B3-414B-96CC-5C0B39D0F3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406911-9E84-9943-8189-F90BBF3C6AB4}"/>
              </a:ext>
            </a:extLst>
          </p:cNvPr>
          <p:cNvSpPr>
            <a:spLocks noGrp="1"/>
          </p:cNvSpPr>
          <p:nvPr>
            <p:ph type="sldNum" sz="quarter" idx="12"/>
          </p:nvPr>
        </p:nvSpPr>
        <p:spPr/>
        <p:txBody>
          <a:bodyPr/>
          <a:lstStyle/>
          <a:p>
            <a:fld id="{4567D5E7-7D79-4A4A-A258-41024510F1AA}" type="slidenum">
              <a:rPr lang="en-US" smtClean="0"/>
              <a:t>‹#›</a:t>
            </a:fld>
            <a:endParaRPr lang="en-US"/>
          </a:p>
        </p:txBody>
      </p:sp>
    </p:spTree>
    <p:extLst>
      <p:ext uri="{BB962C8B-B14F-4D97-AF65-F5344CB8AC3E}">
        <p14:creationId xmlns:p14="http://schemas.microsoft.com/office/powerpoint/2010/main" val="2574716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61AA4-7444-D841-95B8-D0556CF01C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850328-E698-8943-9D9D-D2286DCBE4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2EC20E-3EA1-8041-A187-01EA841B3F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9FC64B-1E7E-1542-AA11-3513BC851D63}"/>
              </a:ext>
            </a:extLst>
          </p:cNvPr>
          <p:cNvSpPr>
            <a:spLocks noGrp="1"/>
          </p:cNvSpPr>
          <p:nvPr>
            <p:ph type="dt" sz="half" idx="10"/>
          </p:nvPr>
        </p:nvSpPr>
        <p:spPr/>
        <p:txBody>
          <a:bodyPr/>
          <a:lstStyle/>
          <a:p>
            <a:fld id="{C47FE2AF-8491-AF4F-B4D3-CBBDB36FB28D}" type="datetimeFigureOut">
              <a:rPr lang="en-US" smtClean="0"/>
              <a:t>5/9/21</a:t>
            </a:fld>
            <a:endParaRPr lang="en-US"/>
          </a:p>
        </p:txBody>
      </p:sp>
      <p:sp>
        <p:nvSpPr>
          <p:cNvPr id="6" name="Footer Placeholder 5">
            <a:extLst>
              <a:ext uri="{FF2B5EF4-FFF2-40B4-BE49-F238E27FC236}">
                <a16:creationId xmlns:a16="http://schemas.microsoft.com/office/drawing/2014/main" id="{94E3C72B-2418-D64F-8883-6D59363BA7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E164F4-DC40-D640-9D4C-A2F944D2480A}"/>
              </a:ext>
            </a:extLst>
          </p:cNvPr>
          <p:cNvSpPr>
            <a:spLocks noGrp="1"/>
          </p:cNvSpPr>
          <p:nvPr>
            <p:ph type="sldNum" sz="quarter" idx="12"/>
          </p:nvPr>
        </p:nvSpPr>
        <p:spPr/>
        <p:txBody>
          <a:bodyPr/>
          <a:lstStyle/>
          <a:p>
            <a:fld id="{4567D5E7-7D79-4A4A-A258-41024510F1AA}" type="slidenum">
              <a:rPr lang="en-US" smtClean="0"/>
              <a:t>‹#›</a:t>
            </a:fld>
            <a:endParaRPr lang="en-US"/>
          </a:p>
        </p:txBody>
      </p:sp>
    </p:spTree>
    <p:extLst>
      <p:ext uri="{BB962C8B-B14F-4D97-AF65-F5344CB8AC3E}">
        <p14:creationId xmlns:p14="http://schemas.microsoft.com/office/powerpoint/2010/main" val="2018487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D6F6-04A1-F64E-B96A-3EB6AF5407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5597D6-3D71-D64E-A364-D17891A62E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09E39A-3982-0D46-AE5A-222356CCA2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2638A7-DBAC-B141-85FE-9E5BA330BC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BA3A6E-F02C-BD48-B09D-25AA545CB0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7B5CDF-DFAF-434F-B033-31CE3EEE76C9}"/>
              </a:ext>
            </a:extLst>
          </p:cNvPr>
          <p:cNvSpPr>
            <a:spLocks noGrp="1"/>
          </p:cNvSpPr>
          <p:nvPr>
            <p:ph type="dt" sz="half" idx="10"/>
          </p:nvPr>
        </p:nvSpPr>
        <p:spPr/>
        <p:txBody>
          <a:bodyPr/>
          <a:lstStyle/>
          <a:p>
            <a:fld id="{C47FE2AF-8491-AF4F-B4D3-CBBDB36FB28D}" type="datetimeFigureOut">
              <a:rPr lang="en-US" smtClean="0"/>
              <a:t>5/9/21</a:t>
            </a:fld>
            <a:endParaRPr lang="en-US"/>
          </a:p>
        </p:txBody>
      </p:sp>
      <p:sp>
        <p:nvSpPr>
          <p:cNvPr id="8" name="Footer Placeholder 7">
            <a:extLst>
              <a:ext uri="{FF2B5EF4-FFF2-40B4-BE49-F238E27FC236}">
                <a16:creationId xmlns:a16="http://schemas.microsoft.com/office/drawing/2014/main" id="{8F7280C0-998B-6E48-84AC-4B866D2562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BC5E43-9F08-7940-9359-1ABF4739202B}"/>
              </a:ext>
            </a:extLst>
          </p:cNvPr>
          <p:cNvSpPr>
            <a:spLocks noGrp="1"/>
          </p:cNvSpPr>
          <p:nvPr>
            <p:ph type="sldNum" sz="quarter" idx="12"/>
          </p:nvPr>
        </p:nvSpPr>
        <p:spPr/>
        <p:txBody>
          <a:bodyPr/>
          <a:lstStyle/>
          <a:p>
            <a:fld id="{4567D5E7-7D79-4A4A-A258-41024510F1AA}" type="slidenum">
              <a:rPr lang="en-US" smtClean="0"/>
              <a:t>‹#›</a:t>
            </a:fld>
            <a:endParaRPr lang="en-US"/>
          </a:p>
        </p:txBody>
      </p:sp>
    </p:spTree>
    <p:extLst>
      <p:ext uri="{BB962C8B-B14F-4D97-AF65-F5344CB8AC3E}">
        <p14:creationId xmlns:p14="http://schemas.microsoft.com/office/powerpoint/2010/main" val="3079938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1C273-BED1-A04F-85DD-5D09DF2D84A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FABD50-05DD-134E-8CA1-229291A218D0}"/>
              </a:ext>
            </a:extLst>
          </p:cNvPr>
          <p:cNvSpPr>
            <a:spLocks noGrp="1"/>
          </p:cNvSpPr>
          <p:nvPr>
            <p:ph type="dt" sz="half" idx="10"/>
          </p:nvPr>
        </p:nvSpPr>
        <p:spPr/>
        <p:txBody>
          <a:bodyPr/>
          <a:lstStyle/>
          <a:p>
            <a:fld id="{C47FE2AF-8491-AF4F-B4D3-CBBDB36FB28D}" type="datetimeFigureOut">
              <a:rPr lang="en-US" smtClean="0"/>
              <a:t>5/9/21</a:t>
            </a:fld>
            <a:endParaRPr lang="en-US"/>
          </a:p>
        </p:txBody>
      </p:sp>
      <p:sp>
        <p:nvSpPr>
          <p:cNvPr id="4" name="Footer Placeholder 3">
            <a:extLst>
              <a:ext uri="{FF2B5EF4-FFF2-40B4-BE49-F238E27FC236}">
                <a16:creationId xmlns:a16="http://schemas.microsoft.com/office/drawing/2014/main" id="{004CF5CE-249F-6140-87D3-DDDAB61F00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55DFAE-6917-7843-AEDF-B8225AF0C90E}"/>
              </a:ext>
            </a:extLst>
          </p:cNvPr>
          <p:cNvSpPr>
            <a:spLocks noGrp="1"/>
          </p:cNvSpPr>
          <p:nvPr>
            <p:ph type="sldNum" sz="quarter" idx="12"/>
          </p:nvPr>
        </p:nvSpPr>
        <p:spPr/>
        <p:txBody>
          <a:bodyPr/>
          <a:lstStyle/>
          <a:p>
            <a:fld id="{4567D5E7-7D79-4A4A-A258-41024510F1AA}" type="slidenum">
              <a:rPr lang="en-US" smtClean="0"/>
              <a:t>‹#›</a:t>
            </a:fld>
            <a:endParaRPr lang="en-US"/>
          </a:p>
        </p:txBody>
      </p:sp>
    </p:spTree>
    <p:extLst>
      <p:ext uri="{BB962C8B-B14F-4D97-AF65-F5344CB8AC3E}">
        <p14:creationId xmlns:p14="http://schemas.microsoft.com/office/powerpoint/2010/main" val="4275950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2254CC-9896-F34F-9643-4E2001BCB01C}"/>
              </a:ext>
            </a:extLst>
          </p:cNvPr>
          <p:cNvSpPr>
            <a:spLocks noGrp="1"/>
          </p:cNvSpPr>
          <p:nvPr>
            <p:ph type="dt" sz="half" idx="10"/>
          </p:nvPr>
        </p:nvSpPr>
        <p:spPr/>
        <p:txBody>
          <a:bodyPr/>
          <a:lstStyle/>
          <a:p>
            <a:fld id="{C47FE2AF-8491-AF4F-B4D3-CBBDB36FB28D}" type="datetimeFigureOut">
              <a:rPr lang="en-US" smtClean="0"/>
              <a:t>5/9/21</a:t>
            </a:fld>
            <a:endParaRPr lang="en-US"/>
          </a:p>
        </p:txBody>
      </p:sp>
      <p:sp>
        <p:nvSpPr>
          <p:cNvPr id="3" name="Footer Placeholder 2">
            <a:extLst>
              <a:ext uri="{FF2B5EF4-FFF2-40B4-BE49-F238E27FC236}">
                <a16:creationId xmlns:a16="http://schemas.microsoft.com/office/drawing/2014/main" id="{4E810A5C-43C1-C44F-A936-36D29A47B7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426488-C895-454A-BE59-C277CB59113F}"/>
              </a:ext>
            </a:extLst>
          </p:cNvPr>
          <p:cNvSpPr>
            <a:spLocks noGrp="1"/>
          </p:cNvSpPr>
          <p:nvPr>
            <p:ph type="sldNum" sz="quarter" idx="12"/>
          </p:nvPr>
        </p:nvSpPr>
        <p:spPr/>
        <p:txBody>
          <a:bodyPr/>
          <a:lstStyle/>
          <a:p>
            <a:fld id="{4567D5E7-7D79-4A4A-A258-41024510F1AA}" type="slidenum">
              <a:rPr lang="en-US" smtClean="0"/>
              <a:t>‹#›</a:t>
            </a:fld>
            <a:endParaRPr lang="en-US"/>
          </a:p>
        </p:txBody>
      </p:sp>
    </p:spTree>
    <p:extLst>
      <p:ext uri="{BB962C8B-B14F-4D97-AF65-F5344CB8AC3E}">
        <p14:creationId xmlns:p14="http://schemas.microsoft.com/office/powerpoint/2010/main" val="289645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C31F-649D-EC45-A607-4B149BC2BA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17B2BC-091D-9A45-AB51-0F27CC7612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C484F5-18FB-E042-98C8-5D2D93936D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D03A35-AEC3-2F4F-BE6E-3F5AD6232384}"/>
              </a:ext>
            </a:extLst>
          </p:cNvPr>
          <p:cNvSpPr>
            <a:spLocks noGrp="1"/>
          </p:cNvSpPr>
          <p:nvPr>
            <p:ph type="dt" sz="half" idx="10"/>
          </p:nvPr>
        </p:nvSpPr>
        <p:spPr/>
        <p:txBody>
          <a:bodyPr/>
          <a:lstStyle/>
          <a:p>
            <a:fld id="{C47FE2AF-8491-AF4F-B4D3-CBBDB36FB28D}" type="datetimeFigureOut">
              <a:rPr lang="en-US" smtClean="0"/>
              <a:t>5/9/21</a:t>
            </a:fld>
            <a:endParaRPr lang="en-US"/>
          </a:p>
        </p:txBody>
      </p:sp>
      <p:sp>
        <p:nvSpPr>
          <p:cNvPr id="6" name="Footer Placeholder 5">
            <a:extLst>
              <a:ext uri="{FF2B5EF4-FFF2-40B4-BE49-F238E27FC236}">
                <a16:creationId xmlns:a16="http://schemas.microsoft.com/office/drawing/2014/main" id="{9BC43A93-4331-1C40-BDB3-AB3AF298DC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B1A504-2B51-6C4C-B611-8D2898AFACE2}"/>
              </a:ext>
            </a:extLst>
          </p:cNvPr>
          <p:cNvSpPr>
            <a:spLocks noGrp="1"/>
          </p:cNvSpPr>
          <p:nvPr>
            <p:ph type="sldNum" sz="quarter" idx="12"/>
          </p:nvPr>
        </p:nvSpPr>
        <p:spPr/>
        <p:txBody>
          <a:bodyPr/>
          <a:lstStyle/>
          <a:p>
            <a:fld id="{4567D5E7-7D79-4A4A-A258-41024510F1AA}" type="slidenum">
              <a:rPr lang="en-US" smtClean="0"/>
              <a:t>‹#›</a:t>
            </a:fld>
            <a:endParaRPr lang="en-US"/>
          </a:p>
        </p:txBody>
      </p:sp>
    </p:spTree>
    <p:extLst>
      <p:ext uri="{BB962C8B-B14F-4D97-AF65-F5344CB8AC3E}">
        <p14:creationId xmlns:p14="http://schemas.microsoft.com/office/powerpoint/2010/main" val="2122677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15A3F-1A47-F244-A9A7-1F455F9F4F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8473DC-541A-9F40-AA22-59ABB1AE21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5380EE-1F35-884C-B54B-8846E66BF1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7D0D39-5465-9642-81DC-A4D43EEB8C3C}"/>
              </a:ext>
            </a:extLst>
          </p:cNvPr>
          <p:cNvSpPr>
            <a:spLocks noGrp="1"/>
          </p:cNvSpPr>
          <p:nvPr>
            <p:ph type="dt" sz="half" idx="10"/>
          </p:nvPr>
        </p:nvSpPr>
        <p:spPr/>
        <p:txBody>
          <a:bodyPr/>
          <a:lstStyle/>
          <a:p>
            <a:fld id="{C47FE2AF-8491-AF4F-B4D3-CBBDB36FB28D}" type="datetimeFigureOut">
              <a:rPr lang="en-US" smtClean="0"/>
              <a:t>5/9/21</a:t>
            </a:fld>
            <a:endParaRPr lang="en-US"/>
          </a:p>
        </p:txBody>
      </p:sp>
      <p:sp>
        <p:nvSpPr>
          <p:cNvPr id="6" name="Footer Placeholder 5">
            <a:extLst>
              <a:ext uri="{FF2B5EF4-FFF2-40B4-BE49-F238E27FC236}">
                <a16:creationId xmlns:a16="http://schemas.microsoft.com/office/drawing/2014/main" id="{8735A66D-0824-064F-8DCB-915DCCC99A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AC21F2-C544-8141-AC42-6482D0D58A3F}"/>
              </a:ext>
            </a:extLst>
          </p:cNvPr>
          <p:cNvSpPr>
            <a:spLocks noGrp="1"/>
          </p:cNvSpPr>
          <p:nvPr>
            <p:ph type="sldNum" sz="quarter" idx="12"/>
          </p:nvPr>
        </p:nvSpPr>
        <p:spPr/>
        <p:txBody>
          <a:bodyPr/>
          <a:lstStyle/>
          <a:p>
            <a:fld id="{4567D5E7-7D79-4A4A-A258-41024510F1AA}" type="slidenum">
              <a:rPr lang="en-US" smtClean="0"/>
              <a:t>‹#›</a:t>
            </a:fld>
            <a:endParaRPr lang="en-US"/>
          </a:p>
        </p:txBody>
      </p:sp>
    </p:spTree>
    <p:extLst>
      <p:ext uri="{BB962C8B-B14F-4D97-AF65-F5344CB8AC3E}">
        <p14:creationId xmlns:p14="http://schemas.microsoft.com/office/powerpoint/2010/main" val="1929740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A96290-7401-2A4A-94D2-125C61D250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8440CE-552D-B746-9A5E-94BDF2921B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41DA28-1628-1747-877A-485F62147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7FE2AF-8491-AF4F-B4D3-CBBDB36FB28D}" type="datetimeFigureOut">
              <a:rPr lang="en-US" smtClean="0"/>
              <a:t>5/9/21</a:t>
            </a:fld>
            <a:endParaRPr lang="en-US"/>
          </a:p>
        </p:txBody>
      </p:sp>
      <p:sp>
        <p:nvSpPr>
          <p:cNvPr id="5" name="Footer Placeholder 4">
            <a:extLst>
              <a:ext uri="{FF2B5EF4-FFF2-40B4-BE49-F238E27FC236}">
                <a16:creationId xmlns:a16="http://schemas.microsoft.com/office/drawing/2014/main" id="{7378AB35-6A44-9A44-9208-6E487BB14E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6BA231-D130-A94D-BDA1-0191525FD5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67D5E7-7D79-4A4A-A258-41024510F1AA}" type="slidenum">
              <a:rPr lang="en-US" smtClean="0"/>
              <a:t>‹#›</a:t>
            </a:fld>
            <a:endParaRPr lang="en-US"/>
          </a:p>
        </p:txBody>
      </p:sp>
    </p:spTree>
    <p:extLst>
      <p:ext uri="{BB962C8B-B14F-4D97-AF65-F5344CB8AC3E}">
        <p14:creationId xmlns:p14="http://schemas.microsoft.com/office/powerpoint/2010/main" val="4164699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3BB30-4FF3-0243-9D8F-13243A5AFC6D}"/>
              </a:ext>
            </a:extLst>
          </p:cNvPr>
          <p:cNvSpPr>
            <a:spLocks noGrp="1"/>
          </p:cNvSpPr>
          <p:nvPr>
            <p:ph type="ctrTitle"/>
          </p:nvPr>
        </p:nvSpPr>
        <p:spPr>
          <a:xfrm>
            <a:off x="7464614" y="1783959"/>
            <a:ext cx="4087306" cy="2889114"/>
          </a:xfrm>
        </p:spPr>
        <p:txBody>
          <a:bodyPr anchor="b">
            <a:normAutofit fontScale="90000"/>
          </a:bodyPr>
          <a:lstStyle/>
          <a:p>
            <a:r>
              <a:rPr lang="en-US" sz="5400" dirty="0"/>
              <a:t>CSE 351: Titanic Data Science Project</a:t>
            </a:r>
          </a:p>
        </p:txBody>
      </p:sp>
      <p:sp>
        <p:nvSpPr>
          <p:cNvPr id="3" name="Subtitle 2">
            <a:extLst>
              <a:ext uri="{FF2B5EF4-FFF2-40B4-BE49-F238E27FC236}">
                <a16:creationId xmlns:a16="http://schemas.microsoft.com/office/drawing/2014/main" id="{A37BF173-091C-D24B-B7AA-C45EDE7A2519}"/>
              </a:ext>
            </a:extLst>
          </p:cNvPr>
          <p:cNvSpPr>
            <a:spLocks noGrp="1"/>
          </p:cNvSpPr>
          <p:nvPr>
            <p:ph type="subTitle" idx="1"/>
          </p:nvPr>
        </p:nvSpPr>
        <p:spPr>
          <a:xfrm>
            <a:off x="7464612" y="4750893"/>
            <a:ext cx="4087305" cy="1147863"/>
          </a:xfrm>
        </p:spPr>
        <p:txBody>
          <a:bodyPr anchor="t">
            <a:normAutofit/>
          </a:bodyPr>
          <a:lstStyle/>
          <a:p>
            <a:r>
              <a:rPr lang="en-US" sz="2800" dirty="0"/>
              <a:t>By Dolly Trivedi</a:t>
            </a:r>
          </a:p>
        </p:txBody>
      </p:sp>
      <p:sp>
        <p:nvSpPr>
          <p:cNvPr id="45" name="Freeform: Shape 44">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F45CA3E4-52B3-2143-AE37-A9BD99E3FF0A}"/>
              </a:ext>
            </a:extLst>
          </p:cNvPr>
          <p:cNvPicPr>
            <a:picLocks noChangeAspect="1"/>
          </p:cNvPicPr>
          <p:nvPr/>
        </p:nvPicPr>
        <p:blipFill rotWithShape="1">
          <a:blip r:embed="rId2"/>
          <a:srcRect l="18074" r="2478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4508800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27722D-8753-8845-B6CF-D43787045BD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600" kern="1200" dirty="0">
                <a:solidFill>
                  <a:srgbClr val="FFFFFF"/>
                </a:solidFill>
                <a:latin typeface="+mj-lt"/>
                <a:ea typeface="+mj-ea"/>
                <a:cs typeface="+mj-cs"/>
              </a:rPr>
              <a:t>The bar chart shows that o</a:t>
            </a:r>
            <a:r>
              <a:rPr lang="en-US" sz="1600" dirty="0">
                <a:solidFill>
                  <a:srgbClr val="FFFFFF"/>
                </a:solidFill>
              </a:rPr>
              <a:t>n average, people who did not survive were older by a slight amount than the people who survived.</a:t>
            </a:r>
            <a:endParaRPr lang="en-US" sz="16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F2723CFF-50B2-F847-A4DE-97808BEB03AA}"/>
              </a:ext>
            </a:extLst>
          </p:cNvPr>
          <p:cNvPicPr>
            <a:picLocks noChangeAspect="1"/>
          </p:cNvPicPr>
          <p:nvPr/>
        </p:nvPicPr>
        <p:blipFill>
          <a:blip r:embed="rId2"/>
          <a:stretch>
            <a:fillRect/>
          </a:stretch>
        </p:blipFill>
        <p:spPr>
          <a:xfrm>
            <a:off x="3644215" y="957263"/>
            <a:ext cx="7897843" cy="5292490"/>
          </a:xfrm>
          <a:prstGeom prst="rect">
            <a:avLst/>
          </a:prstGeom>
        </p:spPr>
      </p:pic>
    </p:spTree>
    <p:extLst>
      <p:ext uri="{BB962C8B-B14F-4D97-AF65-F5344CB8AC3E}">
        <p14:creationId xmlns:p14="http://schemas.microsoft.com/office/powerpoint/2010/main" val="574522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27722D-8753-8845-B6CF-D43787045BD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600" kern="1200" dirty="0">
                <a:solidFill>
                  <a:srgbClr val="FFFFFF"/>
                </a:solidFill>
                <a:latin typeface="+mj-lt"/>
                <a:ea typeface="+mj-ea"/>
                <a:cs typeface="+mj-cs"/>
              </a:rPr>
              <a:t>The bar chart shows that </a:t>
            </a:r>
            <a:r>
              <a:rPr lang="en-US" sz="1600" dirty="0">
                <a:solidFill>
                  <a:srgbClr val="FFFFFF"/>
                </a:solidFill>
              </a:rPr>
              <a:t>on average, people who survived paid more for their tickets than people who did not survive.</a:t>
            </a:r>
            <a:endParaRPr lang="en-US" sz="1600" kern="1200" dirty="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D6828022-F80B-064F-B690-633DF4DCF72A}"/>
              </a:ext>
            </a:extLst>
          </p:cNvPr>
          <p:cNvPicPr>
            <a:picLocks noChangeAspect="1"/>
          </p:cNvPicPr>
          <p:nvPr/>
        </p:nvPicPr>
        <p:blipFill>
          <a:blip r:embed="rId2"/>
          <a:stretch>
            <a:fillRect/>
          </a:stretch>
        </p:blipFill>
        <p:spPr>
          <a:xfrm>
            <a:off x="3781957" y="969756"/>
            <a:ext cx="7620001" cy="5072063"/>
          </a:xfrm>
          <a:prstGeom prst="rect">
            <a:avLst/>
          </a:prstGeom>
        </p:spPr>
      </p:pic>
    </p:spTree>
    <p:extLst>
      <p:ext uri="{BB962C8B-B14F-4D97-AF65-F5344CB8AC3E}">
        <p14:creationId xmlns:p14="http://schemas.microsoft.com/office/powerpoint/2010/main" val="398684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27722D-8753-8845-B6CF-D43787045BD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600" kern="1200" dirty="0">
                <a:solidFill>
                  <a:srgbClr val="FFFFFF"/>
                </a:solidFill>
                <a:latin typeface="+mj-lt"/>
                <a:ea typeface="+mj-ea"/>
                <a:cs typeface="+mj-cs"/>
              </a:rPr>
              <a:t>The grouped bar chart shows that </a:t>
            </a:r>
            <a:r>
              <a:rPr lang="en-US" sz="1600" dirty="0">
                <a:solidFill>
                  <a:srgbClr val="FFFFFF"/>
                </a:solidFill>
              </a:rPr>
              <a:t>more males did not survive than females.</a:t>
            </a:r>
            <a:endParaRPr lang="en-US" sz="16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4D1E7E69-2A9D-AF48-82D1-5B76E1B16988}"/>
              </a:ext>
            </a:extLst>
          </p:cNvPr>
          <p:cNvPicPr>
            <a:picLocks noChangeAspect="1"/>
          </p:cNvPicPr>
          <p:nvPr/>
        </p:nvPicPr>
        <p:blipFill>
          <a:blip r:embed="rId2"/>
          <a:stretch>
            <a:fillRect/>
          </a:stretch>
        </p:blipFill>
        <p:spPr>
          <a:xfrm>
            <a:off x="4200099" y="1075765"/>
            <a:ext cx="7351821" cy="5357700"/>
          </a:xfrm>
          <a:prstGeom prst="rect">
            <a:avLst/>
          </a:prstGeom>
        </p:spPr>
      </p:pic>
    </p:spTree>
    <p:extLst>
      <p:ext uri="{BB962C8B-B14F-4D97-AF65-F5344CB8AC3E}">
        <p14:creationId xmlns:p14="http://schemas.microsoft.com/office/powerpoint/2010/main" val="2907324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27722D-8753-8845-B6CF-D43787045BD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600" kern="1200" dirty="0">
                <a:solidFill>
                  <a:srgbClr val="FFFFFF"/>
                </a:solidFill>
                <a:latin typeface="+mj-lt"/>
                <a:ea typeface="+mj-ea"/>
                <a:cs typeface="+mj-cs"/>
              </a:rPr>
              <a:t>The grouped bar charts </a:t>
            </a:r>
            <a:r>
              <a:rPr lang="en-US" sz="1600" dirty="0">
                <a:solidFill>
                  <a:srgbClr val="FFFFFF"/>
                </a:solidFill>
              </a:rPr>
              <a:t>show that more people who did not travel with their families (spouses/siblings/</a:t>
            </a:r>
            <a:br>
              <a:rPr lang="en-US" sz="1600" dirty="0">
                <a:solidFill>
                  <a:srgbClr val="FFFFFF"/>
                </a:solidFill>
              </a:rPr>
            </a:br>
            <a:r>
              <a:rPr lang="en-US" sz="1600" dirty="0">
                <a:solidFill>
                  <a:srgbClr val="FFFFFF"/>
                </a:solidFill>
              </a:rPr>
              <a:t>children/parents) did not survive.</a:t>
            </a:r>
            <a:endParaRPr lang="en-US" sz="1600" kern="1200" dirty="0">
              <a:solidFill>
                <a:srgbClr val="FFFFFF"/>
              </a:solidFill>
              <a:latin typeface="+mj-lt"/>
              <a:ea typeface="+mj-ea"/>
              <a:cs typeface="+mj-cs"/>
            </a:endParaRPr>
          </a:p>
        </p:txBody>
      </p:sp>
      <p:pic>
        <p:nvPicPr>
          <p:cNvPr id="7" name="Picture 6">
            <a:extLst>
              <a:ext uri="{FF2B5EF4-FFF2-40B4-BE49-F238E27FC236}">
                <a16:creationId xmlns:a16="http://schemas.microsoft.com/office/drawing/2014/main" id="{04FF71D4-0121-8B45-95EE-DD45EEF9E993}"/>
              </a:ext>
            </a:extLst>
          </p:cNvPr>
          <p:cNvPicPr>
            <a:picLocks noChangeAspect="1"/>
          </p:cNvPicPr>
          <p:nvPr/>
        </p:nvPicPr>
        <p:blipFill>
          <a:blip r:embed="rId2"/>
          <a:stretch>
            <a:fillRect/>
          </a:stretch>
        </p:blipFill>
        <p:spPr>
          <a:xfrm>
            <a:off x="5277613" y="3317129"/>
            <a:ext cx="5166615" cy="3464671"/>
          </a:xfrm>
          <a:prstGeom prst="rect">
            <a:avLst/>
          </a:prstGeom>
        </p:spPr>
      </p:pic>
      <p:pic>
        <p:nvPicPr>
          <p:cNvPr id="9" name="Picture 8">
            <a:extLst>
              <a:ext uri="{FF2B5EF4-FFF2-40B4-BE49-F238E27FC236}">
                <a16:creationId xmlns:a16="http://schemas.microsoft.com/office/drawing/2014/main" id="{C16C9AAC-056C-C948-A000-D8FBBE1A0744}"/>
              </a:ext>
            </a:extLst>
          </p:cNvPr>
          <p:cNvPicPr>
            <a:picLocks noChangeAspect="1"/>
          </p:cNvPicPr>
          <p:nvPr/>
        </p:nvPicPr>
        <p:blipFill>
          <a:blip r:embed="rId3"/>
          <a:stretch>
            <a:fillRect/>
          </a:stretch>
        </p:blipFill>
        <p:spPr>
          <a:xfrm>
            <a:off x="5149083" y="0"/>
            <a:ext cx="5286268" cy="3586162"/>
          </a:xfrm>
          <a:prstGeom prst="rect">
            <a:avLst/>
          </a:prstGeom>
        </p:spPr>
      </p:pic>
    </p:spTree>
    <p:extLst>
      <p:ext uri="{BB962C8B-B14F-4D97-AF65-F5344CB8AC3E}">
        <p14:creationId xmlns:p14="http://schemas.microsoft.com/office/powerpoint/2010/main" val="3885746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27722D-8753-8845-B6CF-D43787045BD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600" kern="1200" dirty="0">
                <a:solidFill>
                  <a:srgbClr val="FFFFFF"/>
                </a:solidFill>
                <a:latin typeface="+mj-lt"/>
                <a:ea typeface="+mj-ea"/>
                <a:cs typeface="+mj-cs"/>
              </a:rPr>
              <a:t>The grouped bar chart </a:t>
            </a:r>
            <a:r>
              <a:rPr lang="en-US" sz="1600" dirty="0">
                <a:solidFill>
                  <a:srgbClr val="FFFFFF"/>
                </a:solidFill>
              </a:rPr>
              <a:t>shows that more people who were travelling from Southampton did not survive. </a:t>
            </a:r>
            <a:endParaRPr lang="en-US" sz="1600" kern="1200" dirty="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25B54C83-7575-C043-809C-45327A3F3703}"/>
              </a:ext>
            </a:extLst>
          </p:cNvPr>
          <p:cNvPicPr>
            <a:picLocks noChangeAspect="1"/>
          </p:cNvPicPr>
          <p:nvPr/>
        </p:nvPicPr>
        <p:blipFill>
          <a:blip r:embed="rId2"/>
          <a:stretch>
            <a:fillRect/>
          </a:stretch>
        </p:blipFill>
        <p:spPr>
          <a:xfrm>
            <a:off x="4217596" y="1197399"/>
            <a:ext cx="7036373" cy="5081154"/>
          </a:xfrm>
          <a:prstGeom prst="rect">
            <a:avLst/>
          </a:prstGeom>
        </p:spPr>
      </p:pic>
    </p:spTree>
    <p:extLst>
      <p:ext uri="{BB962C8B-B14F-4D97-AF65-F5344CB8AC3E}">
        <p14:creationId xmlns:p14="http://schemas.microsoft.com/office/powerpoint/2010/main" val="3419391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6FC42E6-6C25-4922-95D2-B97B1E123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295F874-A8A5-4A14-8CFC-828968DE6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54" y="0"/>
            <a:ext cx="4731782"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27722D-8753-8845-B6CF-D43787045BDF}"/>
              </a:ext>
            </a:extLst>
          </p:cNvPr>
          <p:cNvSpPr>
            <a:spLocks noGrp="1"/>
          </p:cNvSpPr>
          <p:nvPr>
            <p:ph type="title"/>
          </p:nvPr>
        </p:nvSpPr>
        <p:spPr>
          <a:xfrm>
            <a:off x="-18754" y="4441371"/>
            <a:ext cx="4731782" cy="2068578"/>
          </a:xfrm>
          <a:prstGeom prst="ellipse">
            <a:avLst/>
          </a:prstGeom>
        </p:spPr>
        <p:txBody>
          <a:bodyPr vert="horz" lIns="91440" tIns="45720" rIns="91440" bIns="45720" rtlCol="0" anchor="b">
            <a:noAutofit/>
          </a:bodyPr>
          <a:lstStyle/>
          <a:p>
            <a:pPr algn="ctr"/>
            <a:br>
              <a:rPr lang="en-US" sz="1600" dirty="0">
                <a:solidFill>
                  <a:srgbClr val="595959"/>
                </a:solidFill>
              </a:rPr>
            </a:br>
            <a:br>
              <a:rPr lang="en-US" sz="1600" dirty="0">
                <a:solidFill>
                  <a:srgbClr val="595959"/>
                </a:solidFill>
              </a:rPr>
            </a:br>
            <a:br>
              <a:rPr lang="en-US" sz="1600" dirty="0">
                <a:solidFill>
                  <a:srgbClr val="595959"/>
                </a:solidFill>
              </a:rPr>
            </a:br>
            <a:br>
              <a:rPr lang="en-US" sz="1600" dirty="0">
                <a:solidFill>
                  <a:srgbClr val="595959"/>
                </a:solidFill>
              </a:rPr>
            </a:br>
            <a:br>
              <a:rPr lang="en-US" sz="1600" dirty="0">
                <a:solidFill>
                  <a:srgbClr val="595959"/>
                </a:solidFill>
              </a:rPr>
            </a:br>
            <a:br>
              <a:rPr lang="en-US" sz="1600" dirty="0">
                <a:solidFill>
                  <a:srgbClr val="595959"/>
                </a:solidFill>
              </a:rPr>
            </a:br>
            <a:br>
              <a:rPr lang="en-US" sz="1600" dirty="0">
                <a:solidFill>
                  <a:srgbClr val="595959"/>
                </a:solidFill>
              </a:rPr>
            </a:br>
            <a:br>
              <a:rPr lang="en-US" sz="1600" dirty="0">
                <a:solidFill>
                  <a:srgbClr val="595959"/>
                </a:solidFill>
              </a:rPr>
            </a:br>
            <a:br>
              <a:rPr lang="en-US" sz="1600" dirty="0">
                <a:solidFill>
                  <a:srgbClr val="595959"/>
                </a:solidFill>
              </a:rPr>
            </a:br>
            <a:br>
              <a:rPr lang="en-US" sz="1600" dirty="0">
                <a:solidFill>
                  <a:srgbClr val="595959"/>
                </a:solidFill>
              </a:rPr>
            </a:br>
            <a:r>
              <a:rPr lang="en-US" sz="2000" dirty="0"/>
              <a:t>The highest positive correlation between different attributes is between survival ("Survived") and fare ("Fare") which is 0.33, and the highest negative correlation between different attributes is between the ticket class ("</a:t>
            </a:r>
            <a:r>
              <a:rPr lang="en-US" sz="2000" dirty="0" err="1"/>
              <a:t>Pclass</a:t>
            </a:r>
            <a:r>
              <a:rPr lang="en-US" sz="2000" dirty="0"/>
              <a:t>") and fare ("Fare") which is -0.69. Also, the relationship between survival ("Survived") and ticket class ("</a:t>
            </a:r>
            <a:r>
              <a:rPr lang="en-US" sz="2000" dirty="0" err="1"/>
              <a:t>Pclass</a:t>
            </a:r>
            <a:r>
              <a:rPr lang="en-US" sz="2000" dirty="0"/>
              <a:t>") is negative </a:t>
            </a:r>
            <a:br>
              <a:rPr lang="en-US" sz="2000" dirty="0"/>
            </a:br>
            <a:r>
              <a:rPr lang="en-US" sz="2000" dirty="0"/>
              <a:t>(-0.32). Therefore, the most important features include "Survived", "</a:t>
            </a:r>
            <a:r>
              <a:rPr lang="en-US" sz="2000" dirty="0" err="1"/>
              <a:t>Pclass</a:t>
            </a:r>
            <a:r>
              <a:rPr lang="en-US" sz="2000" dirty="0"/>
              <a:t>", and "Fare". These features are interesting because they explain the socioeconomic statuses of the passengers and their survival.</a:t>
            </a:r>
            <a:endParaRPr lang="en-US" sz="2000" kern="1200" dirty="0">
              <a:latin typeface="+mj-lt"/>
              <a:ea typeface="+mj-ea"/>
              <a:cs typeface="+mj-cs"/>
            </a:endParaRPr>
          </a:p>
        </p:txBody>
      </p:sp>
      <p:pic>
        <p:nvPicPr>
          <p:cNvPr id="5" name="Picture 4">
            <a:extLst>
              <a:ext uri="{FF2B5EF4-FFF2-40B4-BE49-F238E27FC236}">
                <a16:creationId xmlns:a16="http://schemas.microsoft.com/office/drawing/2014/main" id="{BD929E76-6C0D-E148-AA68-DB4AF88AACD9}"/>
              </a:ext>
            </a:extLst>
          </p:cNvPr>
          <p:cNvPicPr>
            <a:picLocks noChangeAspect="1"/>
          </p:cNvPicPr>
          <p:nvPr/>
        </p:nvPicPr>
        <p:blipFill>
          <a:blip r:embed="rId2"/>
          <a:stretch>
            <a:fillRect/>
          </a:stretch>
        </p:blipFill>
        <p:spPr>
          <a:xfrm>
            <a:off x="4760733" y="542925"/>
            <a:ext cx="7312205" cy="6107954"/>
          </a:xfrm>
          <a:prstGeom prst="rect">
            <a:avLst/>
          </a:prstGeom>
        </p:spPr>
      </p:pic>
    </p:spTree>
    <p:extLst>
      <p:ext uri="{BB962C8B-B14F-4D97-AF65-F5344CB8AC3E}">
        <p14:creationId xmlns:p14="http://schemas.microsoft.com/office/powerpoint/2010/main" val="280558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0">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2">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27722D-8753-8845-B6CF-D43787045BDF}"/>
              </a:ext>
            </a:extLst>
          </p:cNvPr>
          <p:cNvSpPr>
            <a:spLocks noGrp="1"/>
          </p:cNvSpPr>
          <p:nvPr>
            <p:ph type="title"/>
          </p:nvPr>
        </p:nvSpPr>
        <p:spPr>
          <a:xfrm>
            <a:off x="0" y="2068287"/>
            <a:ext cx="4892577" cy="4146776"/>
          </a:xfrm>
          <a:prstGeom prst="ellipse">
            <a:avLst/>
          </a:prstGeom>
        </p:spPr>
        <p:txBody>
          <a:bodyPr vert="horz" lIns="91440" tIns="45720" rIns="91440" bIns="45720" rtlCol="0" anchor="b">
            <a:noAutofit/>
          </a:bodyPr>
          <a:lstStyle/>
          <a:p>
            <a:r>
              <a:rPr lang="en-US" sz="2000" dirty="0"/>
              <a:t>One way to extract information from non-numerical features is to create a word cloud as shown on the right (on the right is the word cloud for the names of the passengers). I found that "</a:t>
            </a:r>
            <a:r>
              <a:rPr lang="en-US" sz="2000" dirty="0" err="1"/>
              <a:t>Mr</a:t>
            </a:r>
            <a:r>
              <a:rPr lang="en-US" sz="2000" dirty="0"/>
              <a:t>" and "Miss" appeared frequently in the passengers' names. Another way is to create a bar chart as shown before (for example, I created a grouped bar chart to analyze the relationship between survival and gender).</a:t>
            </a:r>
            <a:endParaRPr lang="en-US" sz="2000" kern="1200" dirty="0">
              <a:latin typeface="+mj-lt"/>
              <a:ea typeface="+mj-ea"/>
              <a:cs typeface="+mj-cs"/>
            </a:endParaRPr>
          </a:p>
        </p:txBody>
      </p:sp>
      <p:pic>
        <p:nvPicPr>
          <p:cNvPr id="4" name="Picture 3">
            <a:extLst>
              <a:ext uri="{FF2B5EF4-FFF2-40B4-BE49-F238E27FC236}">
                <a16:creationId xmlns:a16="http://schemas.microsoft.com/office/drawing/2014/main" id="{219DE92B-7313-8B4C-965F-5BCF4E2B6DA7}"/>
              </a:ext>
            </a:extLst>
          </p:cNvPr>
          <p:cNvPicPr>
            <a:picLocks noChangeAspect="1"/>
          </p:cNvPicPr>
          <p:nvPr/>
        </p:nvPicPr>
        <p:blipFill>
          <a:blip r:embed="rId2"/>
          <a:stretch>
            <a:fillRect/>
          </a:stretch>
        </p:blipFill>
        <p:spPr>
          <a:xfrm>
            <a:off x="5962785" y="1028700"/>
            <a:ext cx="5975024" cy="5343525"/>
          </a:xfrm>
          <a:prstGeom prst="rect">
            <a:avLst/>
          </a:prstGeom>
        </p:spPr>
      </p:pic>
    </p:spTree>
    <p:extLst>
      <p:ext uri="{BB962C8B-B14F-4D97-AF65-F5344CB8AC3E}">
        <p14:creationId xmlns:p14="http://schemas.microsoft.com/office/powerpoint/2010/main" val="1556869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4738D-E8E3-DA46-9B89-A5E1511ABD2E}"/>
              </a:ext>
            </a:extLst>
          </p:cNvPr>
          <p:cNvSpPr>
            <a:spLocks noGrp="1"/>
          </p:cNvSpPr>
          <p:nvPr>
            <p:ph type="title"/>
          </p:nvPr>
        </p:nvSpPr>
        <p:spPr/>
        <p:txBody>
          <a:bodyPr/>
          <a:lstStyle/>
          <a:p>
            <a:pPr algn="ctr"/>
            <a:r>
              <a:rPr lang="en-US" b="1" dirty="0"/>
              <a:t>Models</a:t>
            </a:r>
          </a:p>
        </p:txBody>
      </p:sp>
      <p:sp>
        <p:nvSpPr>
          <p:cNvPr id="3" name="Content Placeholder 2">
            <a:extLst>
              <a:ext uri="{FF2B5EF4-FFF2-40B4-BE49-F238E27FC236}">
                <a16:creationId xmlns:a16="http://schemas.microsoft.com/office/drawing/2014/main" id="{8435EFAE-8C46-9B4A-B0A7-E3571F0C0375}"/>
              </a:ext>
            </a:extLst>
          </p:cNvPr>
          <p:cNvSpPr>
            <a:spLocks noGrp="1"/>
          </p:cNvSpPr>
          <p:nvPr>
            <p:ph idx="1"/>
          </p:nvPr>
        </p:nvSpPr>
        <p:spPr/>
        <p:txBody>
          <a:bodyPr>
            <a:normAutofit fontScale="85000" lnSpcReduction="20000"/>
          </a:bodyPr>
          <a:lstStyle/>
          <a:p>
            <a:pPr marL="0" indent="0">
              <a:buNone/>
            </a:pPr>
            <a:r>
              <a:rPr lang="en-US" dirty="0"/>
              <a:t>- The logistic regression algorithm tries to find a line that distinguishes between classes. It uses the sigmoid  function to estimate the probabilities of being in a certain class, and it has a cost function that increases when the predictions are incorrect.</a:t>
            </a:r>
          </a:p>
          <a:p>
            <a:pPr marL="0" indent="0">
              <a:buNone/>
            </a:pPr>
            <a:r>
              <a:rPr lang="en-US" dirty="0"/>
              <a:t>    </a:t>
            </a:r>
          </a:p>
          <a:p>
            <a:pPr marL="0" indent="0">
              <a:buNone/>
            </a:pPr>
            <a:r>
              <a:rPr lang="en-US" dirty="0"/>
              <a:t>- The KNN (K Nearest Neighbors) algorithm assigns/predicts a label for a data point by analyzing the distances between the data point and its K nearest neighbors. Distance metrics must follow some rules like positivity to be considered as standards of measurement in the KNN algorithm. </a:t>
            </a:r>
          </a:p>
          <a:p>
            <a:pPr marL="0" indent="0">
              <a:buNone/>
            </a:pPr>
            <a:r>
              <a:rPr lang="en-US" dirty="0"/>
              <a:t>    </a:t>
            </a:r>
          </a:p>
          <a:p>
            <a:pPr marL="0" indent="0">
              <a:buNone/>
            </a:pPr>
            <a:r>
              <a:rPr lang="en-US" dirty="0"/>
              <a:t>- The SVM (Support Vector Machine) algorithm creates a decision boundary between classes by using hyperplanes. For non-linear data, SVM increases the dimensional space and uses kernel functions to get decision boundaries in higher-dimensional spaces. </a:t>
            </a:r>
          </a:p>
          <a:p>
            <a:pPr marL="0" indent="0">
              <a:buNone/>
            </a:pPr>
            <a:endParaRPr lang="en-US" dirty="0"/>
          </a:p>
        </p:txBody>
      </p:sp>
    </p:spTree>
    <p:extLst>
      <p:ext uri="{BB962C8B-B14F-4D97-AF65-F5344CB8AC3E}">
        <p14:creationId xmlns:p14="http://schemas.microsoft.com/office/powerpoint/2010/main" val="3853232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AAF989-1B5D-E645-A8E3-B3FA4D62E62D}"/>
              </a:ext>
            </a:extLst>
          </p:cNvPr>
          <p:cNvSpPr>
            <a:spLocks noGrp="1"/>
          </p:cNvSpPr>
          <p:nvPr>
            <p:ph type="title"/>
          </p:nvPr>
        </p:nvSpPr>
        <p:spPr>
          <a:xfrm>
            <a:off x="838200" y="556995"/>
            <a:ext cx="10515600" cy="1133693"/>
          </a:xfrm>
        </p:spPr>
        <p:txBody>
          <a:bodyPr>
            <a:noAutofit/>
          </a:bodyPr>
          <a:lstStyle/>
          <a:p>
            <a:pPr algn="ctr"/>
            <a:r>
              <a:rPr lang="en-US" sz="3600" b="1" dirty="0"/>
              <a:t>Performance of the Models (Training and Test Sets)</a:t>
            </a:r>
          </a:p>
        </p:txBody>
      </p:sp>
      <p:graphicFrame>
        <p:nvGraphicFramePr>
          <p:cNvPr id="5" name="Content Placeholder 2">
            <a:extLst>
              <a:ext uri="{FF2B5EF4-FFF2-40B4-BE49-F238E27FC236}">
                <a16:creationId xmlns:a16="http://schemas.microsoft.com/office/drawing/2014/main" id="{EA7850F5-2524-453C-9C47-50D386E7400F}"/>
              </a:ext>
            </a:extLst>
          </p:cNvPr>
          <p:cNvGraphicFramePr>
            <a:graphicFrameLocks noGrp="1"/>
          </p:cNvGraphicFramePr>
          <p:nvPr>
            <p:ph idx="1"/>
            <p:extLst>
              <p:ext uri="{D42A27DB-BD31-4B8C-83A1-F6EECF244321}">
                <p14:modId xmlns:p14="http://schemas.microsoft.com/office/powerpoint/2010/main" val="13980212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6547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AAF989-1B5D-E645-A8E3-B3FA4D62E62D}"/>
              </a:ext>
            </a:extLst>
          </p:cNvPr>
          <p:cNvSpPr>
            <a:spLocks noGrp="1"/>
          </p:cNvSpPr>
          <p:nvPr>
            <p:ph type="title"/>
          </p:nvPr>
        </p:nvSpPr>
        <p:spPr>
          <a:xfrm>
            <a:off x="838200" y="557188"/>
            <a:ext cx="10515600" cy="1133499"/>
          </a:xfrm>
        </p:spPr>
        <p:txBody>
          <a:bodyPr>
            <a:normAutofit/>
          </a:bodyPr>
          <a:lstStyle/>
          <a:p>
            <a:pPr algn="ctr"/>
            <a:r>
              <a:rPr lang="en-US" sz="3600" b="1" dirty="0"/>
              <a:t>Performance of the Models with Hyperparameter Tuning (Training, Test, and Cross Validation Sets)</a:t>
            </a:r>
          </a:p>
        </p:txBody>
      </p:sp>
      <p:graphicFrame>
        <p:nvGraphicFramePr>
          <p:cNvPr id="5" name="Content Placeholder 2">
            <a:extLst>
              <a:ext uri="{FF2B5EF4-FFF2-40B4-BE49-F238E27FC236}">
                <a16:creationId xmlns:a16="http://schemas.microsoft.com/office/drawing/2014/main" id="{EA7850F5-2524-453C-9C47-50D386E7400F}"/>
              </a:ext>
            </a:extLst>
          </p:cNvPr>
          <p:cNvGraphicFramePr>
            <a:graphicFrameLocks noGrp="1"/>
          </p:cNvGraphicFramePr>
          <p:nvPr>
            <p:ph idx="1"/>
            <p:extLst>
              <p:ext uri="{D42A27DB-BD31-4B8C-83A1-F6EECF244321}">
                <p14:modId xmlns:p14="http://schemas.microsoft.com/office/powerpoint/2010/main" val="185745507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6822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6DC24-CD3F-A14C-B251-CA0D87782C9E}"/>
              </a:ext>
            </a:extLst>
          </p:cNvPr>
          <p:cNvSpPr>
            <a:spLocks noGrp="1"/>
          </p:cNvSpPr>
          <p:nvPr>
            <p:ph type="title"/>
          </p:nvPr>
        </p:nvSpPr>
        <p:spPr/>
        <p:txBody>
          <a:bodyPr/>
          <a:lstStyle/>
          <a:p>
            <a:pPr algn="ctr"/>
            <a:r>
              <a:rPr lang="en-US" b="1" dirty="0"/>
              <a:t>Cleaning the Data</a:t>
            </a:r>
            <a:endParaRPr lang="en-US" dirty="0"/>
          </a:p>
        </p:txBody>
      </p:sp>
      <p:sp>
        <p:nvSpPr>
          <p:cNvPr id="3" name="Content Placeholder 2">
            <a:extLst>
              <a:ext uri="{FF2B5EF4-FFF2-40B4-BE49-F238E27FC236}">
                <a16:creationId xmlns:a16="http://schemas.microsoft.com/office/drawing/2014/main" id="{93E129B9-F435-E84F-89DB-D13DEE176E06}"/>
              </a:ext>
            </a:extLst>
          </p:cNvPr>
          <p:cNvSpPr>
            <a:spLocks noGrp="1"/>
          </p:cNvSpPr>
          <p:nvPr>
            <p:ph idx="1"/>
          </p:nvPr>
        </p:nvSpPr>
        <p:spPr/>
        <p:txBody>
          <a:bodyPr>
            <a:normAutofit lnSpcReduction="10000"/>
          </a:bodyPr>
          <a:lstStyle/>
          <a:p>
            <a:pPr>
              <a:buFontTx/>
              <a:buChar char="-"/>
            </a:pPr>
            <a:r>
              <a:rPr lang="en-US" dirty="0"/>
              <a:t>To fill in missing non-numerical/categorical data, I found the most common value in each of those columns and replaced the blank cells with those values. </a:t>
            </a:r>
          </a:p>
          <a:p>
            <a:pPr marL="0" indent="0">
              <a:buNone/>
            </a:pPr>
            <a:endParaRPr lang="en-US" dirty="0"/>
          </a:p>
          <a:p>
            <a:pPr>
              <a:buFontTx/>
              <a:buChar char="-"/>
            </a:pPr>
            <a:r>
              <a:rPr lang="en-US" dirty="0"/>
              <a:t>To fill in missing numerical data, I found the mean of each of those columns and replaced the blank cells with those means. </a:t>
            </a:r>
          </a:p>
          <a:p>
            <a:pPr marL="0" indent="0">
              <a:buNone/>
            </a:pPr>
            <a:endParaRPr lang="en-US" dirty="0"/>
          </a:p>
          <a:p>
            <a:pPr>
              <a:buFontTx/>
              <a:buChar char="-"/>
            </a:pPr>
            <a:r>
              <a:rPr lang="en-US" dirty="0"/>
              <a:t>To get rid of the numerical outliers, I found the absolute value of the z-score for each of those columns and got rid of the rows that had z-scores greater than 3.</a:t>
            </a:r>
          </a:p>
          <a:p>
            <a:pPr marL="0" indent="0">
              <a:buNone/>
            </a:pPr>
            <a:endParaRPr lang="en-US" dirty="0"/>
          </a:p>
        </p:txBody>
      </p:sp>
    </p:spTree>
    <p:extLst>
      <p:ext uri="{BB962C8B-B14F-4D97-AF65-F5344CB8AC3E}">
        <p14:creationId xmlns:p14="http://schemas.microsoft.com/office/powerpoint/2010/main" val="3309612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4B4328-2F58-5A45-8E7B-0E63E220C4E3}"/>
              </a:ext>
            </a:extLst>
          </p:cNvPr>
          <p:cNvSpPr>
            <a:spLocks noGrp="1"/>
          </p:cNvSpPr>
          <p:nvPr>
            <p:ph idx="1"/>
          </p:nvPr>
        </p:nvSpPr>
        <p:spPr>
          <a:xfrm>
            <a:off x="838200" y="2081119"/>
            <a:ext cx="10515600" cy="4351338"/>
          </a:xfrm>
        </p:spPr>
        <p:txBody>
          <a:bodyPr>
            <a:normAutofit/>
          </a:bodyPr>
          <a:lstStyle/>
          <a:p>
            <a:pPr marL="0" indent="0" algn="ctr">
              <a:buNone/>
            </a:pPr>
            <a:endParaRPr lang="en-US" sz="6000" b="1" dirty="0"/>
          </a:p>
          <a:p>
            <a:pPr marL="0" indent="0" algn="ctr">
              <a:buNone/>
            </a:pPr>
            <a:r>
              <a:rPr lang="en-US" sz="6000" b="1" dirty="0"/>
              <a:t>Thank you!</a:t>
            </a:r>
          </a:p>
        </p:txBody>
      </p:sp>
    </p:spTree>
    <p:extLst>
      <p:ext uri="{BB962C8B-B14F-4D97-AF65-F5344CB8AC3E}">
        <p14:creationId xmlns:p14="http://schemas.microsoft.com/office/powerpoint/2010/main" val="1350992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3BB30-4FF3-0243-9D8F-13243A5AFC6D}"/>
              </a:ext>
            </a:extLst>
          </p:cNvPr>
          <p:cNvSpPr>
            <a:spLocks noGrp="1"/>
          </p:cNvSpPr>
          <p:nvPr>
            <p:ph type="ctrTitle"/>
          </p:nvPr>
        </p:nvSpPr>
        <p:spPr>
          <a:xfrm>
            <a:off x="4178489" y="2557462"/>
            <a:ext cx="4087306" cy="1172635"/>
          </a:xfrm>
        </p:spPr>
        <p:txBody>
          <a:bodyPr anchor="b">
            <a:normAutofit/>
          </a:bodyPr>
          <a:lstStyle/>
          <a:p>
            <a:r>
              <a:rPr lang="en-US" sz="5400" b="1" dirty="0"/>
              <a:t>Visualizations</a:t>
            </a:r>
          </a:p>
        </p:txBody>
      </p:sp>
    </p:spTree>
    <p:extLst>
      <p:ext uri="{BB962C8B-B14F-4D97-AF65-F5344CB8AC3E}">
        <p14:creationId xmlns:p14="http://schemas.microsoft.com/office/powerpoint/2010/main" val="240420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27722D-8753-8845-B6CF-D43787045BDF}"/>
              </a:ext>
            </a:extLst>
          </p:cNvPr>
          <p:cNvSpPr>
            <a:spLocks noGrp="1"/>
          </p:cNvSpPr>
          <p:nvPr>
            <p:ph type="title"/>
          </p:nvPr>
        </p:nvSpPr>
        <p:spPr>
          <a:xfrm>
            <a:off x="637379" y="1970314"/>
            <a:ext cx="2852743" cy="2813324"/>
          </a:xfrm>
          <a:prstGeom prst="ellipse">
            <a:avLst/>
          </a:prstGeom>
          <a:solidFill>
            <a:srgbClr val="262626"/>
          </a:solidFill>
          <a:ln w="174625" cmpd="thinThick">
            <a:solidFill>
              <a:srgbClr val="262626"/>
            </a:solidFill>
          </a:ln>
        </p:spPr>
        <p:txBody>
          <a:bodyPr vert="horz" lIns="91440" tIns="45720" rIns="91440" bIns="45720" rtlCol="0" anchor="ctr">
            <a:normAutofit fontScale="90000"/>
          </a:bodyPr>
          <a:lstStyle/>
          <a:p>
            <a:pPr algn="ctr"/>
            <a:r>
              <a:rPr lang="en-US" sz="1800" dirty="0">
                <a:solidFill>
                  <a:srgbClr val="FFFFFF"/>
                </a:solidFill>
              </a:rPr>
              <a:t>The bar chart shows that on average, first class tickets cost more than second class tickets. Additionally, on average, second class tickets cost more than third class tickets.</a:t>
            </a:r>
            <a:endParaRPr lang="en-US" sz="1800" kern="1200" dirty="0">
              <a:solidFill>
                <a:srgbClr val="FFFFFF"/>
              </a:solidFill>
              <a:latin typeface="+mj-lt"/>
              <a:ea typeface="+mj-ea"/>
              <a:cs typeface="+mj-cs"/>
            </a:endParaRPr>
          </a:p>
        </p:txBody>
      </p:sp>
      <p:pic>
        <p:nvPicPr>
          <p:cNvPr id="12" name="Content Placeholder 4">
            <a:extLst>
              <a:ext uri="{FF2B5EF4-FFF2-40B4-BE49-F238E27FC236}">
                <a16:creationId xmlns:a16="http://schemas.microsoft.com/office/drawing/2014/main" id="{43C3C92D-0371-0745-AEC2-4F6BF55D68D6}"/>
              </a:ext>
            </a:extLst>
          </p:cNvPr>
          <p:cNvPicPr>
            <a:picLocks noGrp="1" noChangeAspect="1"/>
          </p:cNvPicPr>
          <p:nvPr>
            <p:ph idx="1"/>
          </p:nvPr>
        </p:nvPicPr>
        <p:blipFill>
          <a:blip r:embed="rId2"/>
          <a:stretch>
            <a:fillRect/>
          </a:stretch>
        </p:blipFill>
        <p:spPr>
          <a:xfrm>
            <a:off x="4124107" y="1198681"/>
            <a:ext cx="7433909" cy="4887794"/>
          </a:xfrm>
          <a:prstGeom prst="rect">
            <a:avLst/>
          </a:prstGeom>
        </p:spPr>
      </p:pic>
    </p:spTree>
    <p:extLst>
      <p:ext uri="{BB962C8B-B14F-4D97-AF65-F5344CB8AC3E}">
        <p14:creationId xmlns:p14="http://schemas.microsoft.com/office/powerpoint/2010/main" val="4075914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27722D-8753-8845-B6CF-D43787045BD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fontScale="90000"/>
          </a:bodyPr>
          <a:lstStyle/>
          <a:p>
            <a:pPr algn="ctr"/>
            <a:r>
              <a:rPr lang="en-US" sz="1800" dirty="0">
                <a:solidFill>
                  <a:srgbClr val="FFFFFF"/>
                </a:solidFill>
              </a:rPr>
              <a:t>The bar chart shows that as the ticket classes increase (from 1 to 3), the average age  decreases. This depicts that older people have greater incomes than younger people.</a:t>
            </a:r>
            <a:endParaRPr lang="en-US" sz="1800" kern="1200" dirty="0">
              <a:solidFill>
                <a:srgbClr val="FFFFFF"/>
              </a:solidFill>
              <a:latin typeface="+mj-lt"/>
              <a:ea typeface="+mj-ea"/>
              <a:cs typeface="+mj-cs"/>
            </a:endParaRPr>
          </a:p>
        </p:txBody>
      </p:sp>
      <p:pic>
        <p:nvPicPr>
          <p:cNvPr id="11" name="Picture 10">
            <a:extLst>
              <a:ext uri="{FF2B5EF4-FFF2-40B4-BE49-F238E27FC236}">
                <a16:creationId xmlns:a16="http://schemas.microsoft.com/office/drawing/2014/main" id="{E615317B-B752-BF48-9D58-B63E4193DEBE}"/>
              </a:ext>
            </a:extLst>
          </p:cNvPr>
          <p:cNvPicPr>
            <a:picLocks noChangeAspect="1"/>
          </p:cNvPicPr>
          <p:nvPr/>
        </p:nvPicPr>
        <p:blipFill>
          <a:blip r:embed="rId2"/>
          <a:stretch>
            <a:fillRect/>
          </a:stretch>
        </p:blipFill>
        <p:spPr>
          <a:xfrm>
            <a:off x="4138267" y="1207468"/>
            <a:ext cx="7713208" cy="5150470"/>
          </a:xfrm>
          <a:prstGeom prst="rect">
            <a:avLst/>
          </a:prstGeom>
        </p:spPr>
      </p:pic>
    </p:spTree>
    <p:extLst>
      <p:ext uri="{BB962C8B-B14F-4D97-AF65-F5344CB8AC3E}">
        <p14:creationId xmlns:p14="http://schemas.microsoft.com/office/powerpoint/2010/main" val="2103328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27722D-8753-8845-B6CF-D43787045BD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800" kern="1200" dirty="0">
                <a:solidFill>
                  <a:srgbClr val="FFFFFF"/>
                </a:solidFill>
                <a:latin typeface="+mj-lt"/>
                <a:ea typeface="+mj-ea"/>
                <a:cs typeface="+mj-cs"/>
              </a:rPr>
              <a:t>The grouped bar chart shows that males on the titanic had higher socioeconomic statuses than females.</a:t>
            </a:r>
          </a:p>
        </p:txBody>
      </p:sp>
      <p:pic>
        <p:nvPicPr>
          <p:cNvPr id="5" name="Picture 4">
            <a:extLst>
              <a:ext uri="{FF2B5EF4-FFF2-40B4-BE49-F238E27FC236}">
                <a16:creationId xmlns:a16="http://schemas.microsoft.com/office/drawing/2014/main" id="{5CFFE99E-7A93-1246-A5A4-773CABABD86F}"/>
              </a:ext>
            </a:extLst>
          </p:cNvPr>
          <p:cNvPicPr>
            <a:picLocks noChangeAspect="1"/>
          </p:cNvPicPr>
          <p:nvPr/>
        </p:nvPicPr>
        <p:blipFill>
          <a:blip r:embed="rId2"/>
          <a:stretch>
            <a:fillRect/>
          </a:stretch>
        </p:blipFill>
        <p:spPr>
          <a:xfrm>
            <a:off x="4032514" y="872204"/>
            <a:ext cx="7737574" cy="5377614"/>
          </a:xfrm>
          <a:prstGeom prst="rect">
            <a:avLst/>
          </a:prstGeom>
        </p:spPr>
      </p:pic>
    </p:spTree>
    <p:extLst>
      <p:ext uri="{BB962C8B-B14F-4D97-AF65-F5344CB8AC3E}">
        <p14:creationId xmlns:p14="http://schemas.microsoft.com/office/powerpoint/2010/main" val="1580665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27722D-8753-8845-B6CF-D43787045BDF}"/>
              </a:ext>
            </a:extLst>
          </p:cNvPr>
          <p:cNvSpPr>
            <a:spLocks noGrp="1"/>
          </p:cNvSpPr>
          <p:nvPr>
            <p:ph type="title"/>
          </p:nvPr>
        </p:nvSpPr>
        <p:spPr>
          <a:xfrm>
            <a:off x="609600" y="1810066"/>
            <a:ext cx="3140913" cy="3237867"/>
          </a:xfrm>
          <a:prstGeom prst="ellipse">
            <a:avLst/>
          </a:prstGeom>
          <a:solidFill>
            <a:srgbClr val="262626"/>
          </a:solidFill>
          <a:ln w="174625" cmpd="thinThick">
            <a:solidFill>
              <a:srgbClr val="262626"/>
            </a:solidFill>
          </a:ln>
        </p:spPr>
        <p:txBody>
          <a:bodyPr vert="horz" lIns="91440" tIns="45720" rIns="91440" bIns="45720" rtlCol="0" anchor="ctr">
            <a:noAutofit/>
          </a:bodyPr>
          <a:lstStyle/>
          <a:p>
            <a:pPr algn="ctr"/>
            <a:r>
              <a:rPr lang="en-US" sz="1600" dirty="0">
                <a:solidFill>
                  <a:srgbClr val="FFFFFF"/>
                </a:solidFill>
              </a:rPr>
              <a:t>The grouped bar charts show that people who did not travel with their families generally had higher socioeconomic statuses than people who travelled with their children/parents/siblings/spouses.</a:t>
            </a:r>
            <a:endParaRPr lang="en-US" sz="1600" kern="1200" dirty="0">
              <a:solidFill>
                <a:srgbClr val="FFFFFF"/>
              </a:solidFill>
              <a:latin typeface="+mj-lt"/>
              <a:ea typeface="+mj-ea"/>
              <a:cs typeface="+mj-cs"/>
            </a:endParaRPr>
          </a:p>
        </p:txBody>
      </p:sp>
      <p:pic>
        <p:nvPicPr>
          <p:cNvPr id="6" name="Picture 5">
            <a:extLst>
              <a:ext uri="{FF2B5EF4-FFF2-40B4-BE49-F238E27FC236}">
                <a16:creationId xmlns:a16="http://schemas.microsoft.com/office/drawing/2014/main" id="{A0E5558F-40AB-CD46-865F-1F4053CFC4F7}"/>
              </a:ext>
            </a:extLst>
          </p:cNvPr>
          <p:cNvPicPr>
            <a:picLocks noChangeAspect="1"/>
          </p:cNvPicPr>
          <p:nvPr/>
        </p:nvPicPr>
        <p:blipFill>
          <a:blip r:embed="rId2"/>
          <a:stretch>
            <a:fillRect/>
          </a:stretch>
        </p:blipFill>
        <p:spPr>
          <a:xfrm>
            <a:off x="4947989" y="141723"/>
            <a:ext cx="6226172" cy="3665254"/>
          </a:xfrm>
          <a:prstGeom prst="rect">
            <a:avLst/>
          </a:prstGeom>
        </p:spPr>
      </p:pic>
      <p:pic>
        <p:nvPicPr>
          <p:cNvPr id="7" name="Picture 6">
            <a:extLst>
              <a:ext uri="{FF2B5EF4-FFF2-40B4-BE49-F238E27FC236}">
                <a16:creationId xmlns:a16="http://schemas.microsoft.com/office/drawing/2014/main" id="{63236F7D-4AA0-AD42-8C6E-CADD41F1FC96}"/>
              </a:ext>
            </a:extLst>
          </p:cNvPr>
          <p:cNvPicPr>
            <a:picLocks noChangeAspect="1"/>
          </p:cNvPicPr>
          <p:nvPr/>
        </p:nvPicPr>
        <p:blipFill>
          <a:blip r:embed="rId3"/>
          <a:stretch>
            <a:fillRect/>
          </a:stretch>
        </p:blipFill>
        <p:spPr>
          <a:xfrm>
            <a:off x="5127627" y="3429000"/>
            <a:ext cx="5866897" cy="3403640"/>
          </a:xfrm>
          <a:prstGeom prst="rect">
            <a:avLst/>
          </a:prstGeom>
        </p:spPr>
      </p:pic>
    </p:spTree>
    <p:extLst>
      <p:ext uri="{BB962C8B-B14F-4D97-AF65-F5344CB8AC3E}">
        <p14:creationId xmlns:p14="http://schemas.microsoft.com/office/powerpoint/2010/main" val="1378400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27722D-8753-8845-B6CF-D43787045BD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Autofit/>
          </a:bodyPr>
          <a:lstStyle/>
          <a:p>
            <a:pPr algn="ctr"/>
            <a:r>
              <a:rPr lang="en-US" sz="1600" kern="1200" dirty="0">
                <a:solidFill>
                  <a:srgbClr val="FFFFFF"/>
                </a:solidFill>
                <a:latin typeface="+mj-lt"/>
                <a:ea typeface="+mj-ea"/>
                <a:cs typeface="+mj-cs"/>
              </a:rPr>
              <a:t>The grouped bar chart shows that people who were travelling from Southampton were richer than people who were travelling from Cherbourg and Queenstown. </a:t>
            </a:r>
          </a:p>
        </p:txBody>
      </p:sp>
      <p:pic>
        <p:nvPicPr>
          <p:cNvPr id="5" name="Picture 4">
            <a:extLst>
              <a:ext uri="{FF2B5EF4-FFF2-40B4-BE49-F238E27FC236}">
                <a16:creationId xmlns:a16="http://schemas.microsoft.com/office/drawing/2014/main" id="{F747BEC5-E177-664A-82DA-4E1421DB646C}"/>
              </a:ext>
            </a:extLst>
          </p:cNvPr>
          <p:cNvPicPr>
            <a:picLocks noChangeAspect="1"/>
          </p:cNvPicPr>
          <p:nvPr/>
        </p:nvPicPr>
        <p:blipFill>
          <a:blip r:embed="rId2"/>
          <a:stretch>
            <a:fillRect/>
          </a:stretch>
        </p:blipFill>
        <p:spPr>
          <a:xfrm>
            <a:off x="3853543" y="1129204"/>
            <a:ext cx="8151344" cy="5042996"/>
          </a:xfrm>
          <a:prstGeom prst="rect">
            <a:avLst/>
          </a:prstGeom>
        </p:spPr>
      </p:pic>
    </p:spTree>
    <p:extLst>
      <p:ext uri="{BB962C8B-B14F-4D97-AF65-F5344CB8AC3E}">
        <p14:creationId xmlns:p14="http://schemas.microsoft.com/office/powerpoint/2010/main" val="3744425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27722D-8753-8845-B6CF-D43787045BD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600" dirty="0">
                <a:solidFill>
                  <a:srgbClr val="FFFFFF"/>
                </a:solidFill>
              </a:rPr>
              <a:t>The grouped bar chart shows that more people with lower socioeconomic statuses did not survive. </a:t>
            </a:r>
            <a:endParaRPr lang="en-US" sz="1600" kern="1200" dirty="0">
              <a:solidFill>
                <a:srgbClr val="FFFFFF"/>
              </a:solidFill>
              <a:latin typeface="+mj-lt"/>
              <a:ea typeface="+mj-ea"/>
              <a:cs typeface="+mj-cs"/>
            </a:endParaRPr>
          </a:p>
        </p:txBody>
      </p:sp>
      <p:pic>
        <p:nvPicPr>
          <p:cNvPr id="6" name="Picture 5">
            <a:extLst>
              <a:ext uri="{FF2B5EF4-FFF2-40B4-BE49-F238E27FC236}">
                <a16:creationId xmlns:a16="http://schemas.microsoft.com/office/drawing/2014/main" id="{2FD43DA1-0AD8-5F43-AED7-F19DE81EB3EB}"/>
              </a:ext>
            </a:extLst>
          </p:cNvPr>
          <p:cNvPicPr>
            <a:picLocks noChangeAspect="1"/>
          </p:cNvPicPr>
          <p:nvPr/>
        </p:nvPicPr>
        <p:blipFill>
          <a:blip r:embed="rId2"/>
          <a:stretch>
            <a:fillRect/>
          </a:stretch>
        </p:blipFill>
        <p:spPr>
          <a:xfrm>
            <a:off x="4032514" y="1171576"/>
            <a:ext cx="7610173" cy="5000624"/>
          </a:xfrm>
          <a:prstGeom prst="rect">
            <a:avLst/>
          </a:prstGeom>
        </p:spPr>
      </p:pic>
    </p:spTree>
    <p:extLst>
      <p:ext uri="{BB962C8B-B14F-4D97-AF65-F5344CB8AC3E}">
        <p14:creationId xmlns:p14="http://schemas.microsoft.com/office/powerpoint/2010/main" val="8006787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982</Words>
  <Application>Microsoft Macintosh PowerPoint</Application>
  <PresentationFormat>Widescreen</PresentationFormat>
  <Paragraphs>39</Paragraphs>
  <Slides>20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CSE 351: Titanic Data Science Project</vt:lpstr>
      <vt:lpstr>Cleaning the Data</vt:lpstr>
      <vt:lpstr>Visualizations</vt:lpstr>
      <vt:lpstr>The bar chart shows that on average, first class tickets cost more than second class tickets. Additionally, on average, second class tickets cost more than third class tickets.</vt:lpstr>
      <vt:lpstr>The bar chart shows that as the ticket classes increase (from 1 to 3), the average age  decreases. This depicts that older people have greater incomes than younger people.</vt:lpstr>
      <vt:lpstr>The grouped bar chart shows that males on the titanic had higher socioeconomic statuses than females.</vt:lpstr>
      <vt:lpstr>The grouped bar charts show that people who did not travel with their families generally had higher socioeconomic statuses than people who travelled with their children/parents/siblings/spouses.</vt:lpstr>
      <vt:lpstr>The grouped bar chart shows that people who were travelling from Southampton were richer than people who were travelling from Cherbourg and Queenstown. </vt:lpstr>
      <vt:lpstr>The grouped bar chart shows that more people with lower socioeconomic statuses did not survive. </vt:lpstr>
      <vt:lpstr>The bar chart shows that on average, people who did not survive were older by a slight amount than the people who survived.</vt:lpstr>
      <vt:lpstr>The bar chart shows that on average, people who survived paid more for their tickets than people who did not survive.</vt:lpstr>
      <vt:lpstr>The grouped bar chart shows that more males did not survive than females.</vt:lpstr>
      <vt:lpstr>The grouped bar charts show that more people who did not travel with their families (spouses/siblings/ children/parents) did not survive.</vt:lpstr>
      <vt:lpstr>The grouped bar chart shows that more people who were travelling from Southampton did not survive. </vt:lpstr>
      <vt:lpstr>          The highest positive correlation between different attributes is between survival ("Survived") and fare ("Fare") which is 0.33, and the highest negative correlation between different attributes is between the ticket class ("Pclass") and fare ("Fare") which is -0.69. Also, the relationship between survival ("Survived") and ticket class ("Pclass") is negative  (-0.32). Therefore, the most important features include "Survived", "Pclass", and "Fare". These features are interesting because they explain the socioeconomic statuses of the passengers and their survival.</vt:lpstr>
      <vt:lpstr>One way to extract information from non-numerical features is to create a word cloud as shown on the right (on the right is the word cloud for the names of the passengers). I found that "Mr" and "Miss" appeared frequently in the passengers' names. Another way is to create a bar chart as shown before (for example, I created a grouped bar chart to analyze the relationship between survival and gender).</vt:lpstr>
      <vt:lpstr>Models</vt:lpstr>
      <vt:lpstr>Performance of the Models (Training and Test Sets)</vt:lpstr>
      <vt:lpstr>Performance of the Models with Hyperparameter Tuning (Training, Test, and Cross Validation Sets)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351: Titanic Data Science Project</dc:title>
  <dc:creator>Microsoft Office User</dc:creator>
  <cp:lastModifiedBy>Microsoft Office User</cp:lastModifiedBy>
  <cp:revision>40</cp:revision>
  <dcterms:created xsi:type="dcterms:W3CDTF">2021-05-09T21:51:39Z</dcterms:created>
  <dcterms:modified xsi:type="dcterms:W3CDTF">2021-05-09T23:29:23Z</dcterms:modified>
</cp:coreProperties>
</file>